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256" r:id="rId5"/>
    <p:sldId id="273" r:id="rId6"/>
    <p:sldId id="274" r:id="rId7"/>
    <p:sldId id="276" r:id="rId8"/>
    <p:sldId id="295" r:id="rId9"/>
    <p:sldId id="297" r:id="rId10"/>
    <p:sldId id="275" r:id="rId11"/>
    <p:sldId id="277" r:id="rId12"/>
    <p:sldId id="292" r:id="rId13"/>
    <p:sldId id="278" r:id="rId14"/>
    <p:sldId id="290" r:id="rId15"/>
    <p:sldId id="283" r:id="rId16"/>
    <p:sldId id="279" r:id="rId17"/>
    <p:sldId id="280" r:id="rId18"/>
    <p:sldId id="281" r:id="rId19"/>
    <p:sldId id="282" r:id="rId20"/>
    <p:sldId id="284" r:id="rId21"/>
    <p:sldId id="294" r:id="rId22"/>
    <p:sldId id="293" r:id="rId23"/>
    <p:sldId id="291" r:id="rId24"/>
    <p:sldId id="288" r:id="rId25"/>
    <p:sldId id="289" r:id="rId26"/>
    <p:sldId id="296" r:id="rId27"/>
    <p:sldId id="266" r:id="rId28"/>
    <p:sldId id="26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1F4E79"/>
    <a:srgbClr val="4764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71" autoAdjust="0"/>
  </p:normalViewPr>
  <p:slideViewPr>
    <p:cSldViewPr snapToGrid="0">
      <p:cViewPr varScale="1">
        <p:scale>
          <a:sx n="78" d="100"/>
          <a:sy n="78" d="100"/>
        </p:scale>
        <p:origin x="850" y="6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Kuhn" userId="a06970dc-f079-4df9-a0f5-f03329fd02ba" providerId="ADAL" clId="{DF014ECA-1289-4D4F-8FA2-BD882880D2FA}"/>
    <pc:docChg chg="undo custSel addSld modSld">
      <pc:chgData name="Heather Kuhn" userId="a06970dc-f079-4df9-a0f5-f03329fd02ba" providerId="ADAL" clId="{DF014ECA-1289-4D4F-8FA2-BD882880D2FA}" dt="2023-04-04T23:33:13.536" v="2614" actId="14100"/>
      <pc:docMkLst>
        <pc:docMk/>
      </pc:docMkLst>
      <pc:sldChg chg="addSp delSp modSp mod">
        <pc:chgData name="Heather Kuhn" userId="a06970dc-f079-4df9-a0f5-f03329fd02ba" providerId="ADAL" clId="{DF014ECA-1289-4D4F-8FA2-BD882880D2FA}" dt="2023-04-04T23:27:48.142" v="2593" actId="14100"/>
        <pc:sldMkLst>
          <pc:docMk/>
          <pc:sldMk cId="3457662168" sldId="284"/>
        </pc:sldMkLst>
        <pc:spChg chg="del">
          <ac:chgData name="Heather Kuhn" userId="a06970dc-f079-4df9-a0f5-f03329fd02ba" providerId="ADAL" clId="{DF014ECA-1289-4D4F-8FA2-BD882880D2FA}" dt="2023-04-04T23:22:11.118" v="2459" actId="3680"/>
          <ac:spMkLst>
            <pc:docMk/>
            <pc:sldMk cId="3457662168" sldId="284"/>
            <ac:spMk id="3" creationId="{66E9F323-21F3-9DBA-7B6E-EEF2FB9EBFF7}"/>
          </ac:spMkLst>
        </pc:spChg>
        <pc:spChg chg="add mod">
          <ac:chgData name="Heather Kuhn" userId="a06970dc-f079-4df9-a0f5-f03329fd02ba" providerId="ADAL" clId="{DF014ECA-1289-4D4F-8FA2-BD882880D2FA}" dt="2023-04-04T23:27:29.737" v="2588" actId="113"/>
          <ac:spMkLst>
            <pc:docMk/>
            <pc:sldMk cId="3457662168" sldId="284"/>
            <ac:spMk id="6" creationId="{015D777E-83DC-6F36-1891-58C3BAF472E3}"/>
          </ac:spMkLst>
        </pc:spChg>
        <pc:graphicFrameChg chg="add mod ord modGraphic">
          <ac:chgData name="Heather Kuhn" userId="a06970dc-f079-4df9-a0f5-f03329fd02ba" providerId="ADAL" clId="{DF014ECA-1289-4D4F-8FA2-BD882880D2FA}" dt="2023-04-04T23:27:48.142" v="2593" actId="14100"/>
          <ac:graphicFrameMkLst>
            <pc:docMk/>
            <pc:sldMk cId="3457662168" sldId="284"/>
            <ac:graphicFrameMk id="5" creationId="{D6040EE6-1FDB-8DD5-0C68-641745BD8284}"/>
          </ac:graphicFrameMkLst>
        </pc:graphicFrameChg>
      </pc:sldChg>
      <pc:sldChg chg="addSp delSp modSp mod">
        <pc:chgData name="Heather Kuhn" userId="a06970dc-f079-4df9-a0f5-f03329fd02ba" providerId="ADAL" clId="{DF014ECA-1289-4D4F-8FA2-BD882880D2FA}" dt="2023-04-04T23:30:30.422" v="2599" actId="113"/>
        <pc:sldMkLst>
          <pc:docMk/>
          <pc:sldMk cId="249049817" sldId="285"/>
        </pc:sldMkLst>
        <pc:spChg chg="del">
          <ac:chgData name="Heather Kuhn" userId="a06970dc-f079-4df9-a0f5-f03329fd02ba" providerId="ADAL" clId="{DF014ECA-1289-4D4F-8FA2-BD882880D2FA}" dt="2023-04-04T23:17:04.670" v="2319" actId="3680"/>
          <ac:spMkLst>
            <pc:docMk/>
            <pc:sldMk cId="249049817" sldId="285"/>
            <ac:spMk id="3" creationId="{17B88236-5CC7-BE4F-9569-511AACC12D9E}"/>
          </ac:spMkLst>
        </pc:spChg>
        <pc:spChg chg="add mod">
          <ac:chgData name="Heather Kuhn" userId="a06970dc-f079-4df9-a0f5-f03329fd02ba" providerId="ADAL" clId="{DF014ECA-1289-4D4F-8FA2-BD882880D2FA}" dt="2023-04-04T23:19:40.107" v="2424" actId="767"/>
          <ac:spMkLst>
            <pc:docMk/>
            <pc:sldMk cId="249049817" sldId="285"/>
            <ac:spMk id="6" creationId="{533B5E60-B487-E067-B1D1-530A72E46527}"/>
          </ac:spMkLst>
        </pc:spChg>
        <pc:spChg chg="add del mod">
          <ac:chgData name="Heather Kuhn" userId="a06970dc-f079-4df9-a0f5-f03329fd02ba" providerId="ADAL" clId="{DF014ECA-1289-4D4F-8FA2-BD882880D2FA}" dt="2023-04-04T23:19:56.061" v="2428" actId="21"/>
          <ac:spMkLst>
            <pc:docMk/>
            <pc:sldMk cId="249049817" sldId="285"/>
            <ac:spMk id="7" creationId="{71FCE70E-98EA-D079-8F1C-F7F6007E72FB}"/>
          </ac:spMkLst>
        </pc:spChg>
        <pc:spChg chg="add mod">
          <ac:chgData name="Heather Kuhn" userId="a06970dc-f079-4df9-a0f5-f03329fd02ba" providerId="ADAL" clId="{DF014ECA-1289-4D4F-8FA2-BD882880D2FA}" dt="2023-04-04T23:20:05.757" v="2429" actId="767"/>
          <ac:spMkLst>
            <pc:docMk/>
            <pc:sldMk cId="249049817" sldId="285"/>
            <ac:spMk id="8" creationId="{AD473154-2030-E2F4-033A-1990E8221023}"/>
          </ac:spMkLst>
        </pc:spChg>
        <pc:spChg chg="add mod">
          <ac:chgData name="Heather Kuhn" userId="a06970dc-f079-4df9-a0f5-f03329fd02ba" providerId="ADAL" clId="{DF014ECA-1289-4D4F-8FA2-BD882880D2FA}" dt="2023-04-04T23:30:30.422" v="2599" actId="113"/>
          <ac:spMkLst>
            <pc:docMk/>
            <pc:sldMk cId="249049817" sldId="285"/>
            <ac:spMk id="9" creationId="{0B560A10-B436-2633-8446-61EEC748B98E}"/>
          </ac:spMkLst>
        </pc:spChg>
        <pc:graphicFrameChg chg="add mod ord modGraphic">
          <ac:chgData name="Heather Kuhn" userId="a06970dc-f079-4df9-a0f5-f03329fd02ba" providerId="ADAL" clId="{DF014ECA-1289-4D4F-8FA2-BD882880D2FA}" dt="2023-04-04T23:28:52.245" v="2598" actId="14100"/>
          <ac:graphicFrameMkLst>
            <pc:docMk/>
            <pc:sldMk cId="249049817" sldId="285"/>
            <ac:graphicFrameMk id="5" creationId="{109C4EE8-6960-7CB1-7A88-3A0766B2149B}"/>
          </ac:graphicFrameMkLst>
        </pc:graphicFrameChg>
      </pc:sldChg>
      <pc:sldChg chg="addSp delSp modSp mod">
        <pc:chgData name="Heather Kuhn" userId="a06970dc-f079-4df9-a0f5-f03329fd02ba" providerId="ADAL" clId="{DF014ECA-1289-4D4F-8FA2-BD882880D2FA}" dt="2023-04-04T23:15:39.819" v="2318" actId="1076"/>
        <pc:sldMkLst>
          <pc:docMk/>
          <pc:sldMk cId="2805927328" sldId="286"/>
        </pc:sldMkLst>
        <pc:spChg chg="add del mod">
          <ac:chgData name="Heather Kuhn" userId="a06970dc-f079-4df9-a0f5-f03329fd02ba" providerId="ADAL" clId="{DF014ECA-1289-4D4F-8FA2-BD882880D2FA}" dt="2023-04-04T23:13:40.768" v="2289" actId="12"/>
          <ac:spMkLst>
            <pc:docMk/>
            <pc:sldMk cId="2805927328" sldId="286"/>
            <ac:spMk id="2" creationId="{1FA9C1B4-8EEA-D3C7-8843-DFE6AC1E50C3}"/>
          </ac:spMkLst>
        </pc:spChg>
        <pc:spChg chg="del">
          <ac:chgData name="Heather Kuhn" userId="a06970dc-f079-4df9-a0f5-f03329fd02ba" providerId="ADAL" clId="{DF014ECA-1289-4D4F-8FA2-BD882880D2FA}" dt="2023-04-04T23:08:22.210" v="2039" actId="3680"/>
          <ac:spMkLst>
            <pc:docMk/>
            <pc:sldMk cId="2805927328" sldId="286"/>
            <ac:spMk id="3" creationId="{B815C3F2-89B7-21CE-3271-62B18878565B}"/>
          </ac:spMkLst>
        </pc:spChg>
        <pc:spChg chg="add del mod">
          <ac:chgData name="Heather Kuhn" userId="a06970dc-f079-4df9-a0f5-f03329fd02ba" providerId="ADAL" clId="{DF014ECA-1289-4D4F-8FA2-BD882880D2FA}" dt="2023-04-04T23:13:03.911" v="2284" actId="478"/>
          <ac:spMkLst>
            <pc:docMk/>
            <pc:sldMk cId="2805927328" sldId="286"/>
            <ac:spMk id="7" creationId="{F72F3C7F-965F-55C8-B209-54F2B1F185CB}"/>
          </ac:spMkLst>
        </pc:spChg>
        <pc:spChg chg="add mod">
          <ac:chgData name="Heather Kuhn" userId="a06970dc-f079-4df9-a0f5-f03329fd02ba" providerId="ADAL" clId="{DF014ECA-1289-4D4F-8FA2-BD882880D2FA}" dt="2023-04-04T23:15:34.407" v="2317" actId="14100"/>
          <ac:spMkLst>
            <pc:docMk/>
            <pc:sldMk cId="2805927328" sldId="286"/>
            <ac:spMk id="8" creationId="{4A6988FA-CC69-7B81-412B-79CE5CAE44E4}"/>
          </ac:spMkLst>
        </pc:spChg>
        <pc:graphicFrameChg chg="add mod ord modGraphic">
          <ac:chgData name="Heather Kuhn" userId="a06970dc-f079-4df9-a0f5-f03329fd02ba" providerId="ADAL" clId="{DF014ECA-1289-4D4F-8FA2-BD882880D2FA}" dt="2023-04-04T23:15:39.819" v="2318" actId="1076"/>
          <ac:graphicFrameMkLst>
            <pc:docMk/>
            <pc:sldMk cId="2805927328" sldId="286"/>
            <ac:graphicFrameMk id="5" creationId="{820B611D-7BAB-DDAF-C7FD-881B647FC665}"/>
          </ac:graphicFrameMkLst>
        </pc:graphicFrameChg>
      </pc:sldChg>
      <pc:sldChg chg="modSp mod">
        <pc:chgData name="Heather Kuhn" userId="a06970dc-f079-4df9-a0f5-f03329fd02ba" providerId="ADAL" clId="{DF014ECA-1289-4D4F-8FA2-BD882880D2FA}" dt="2023-04-04T22:24:12.313" v="840" actId="20577"/>
        <pc:sldMkLst>
          <pc:docMk/>
          <pc:sldMk cId="3655044875" sldId="287"/>
        </pc:sldMkLst>
        <pc:spChg chg="mod">
          <ac:chgData name="Heather Kuhn" userId="a06970dc-f079-4df9-a0f5-f03329fd02ba" providerId="ADAL" clId="{DF014ECA-1289-4D4F-8FA2-BD882880D2FA}" dt="2023-04-04T22:22:34.282" v="803" actId="27636"/>
          <ac:spMkLst>
            <pc:docMk/>
            <pc:sldMk cId="3655044875" sldId="287"/>
            <ac:spMk id="2" creationId="{75E27F8F-1BA5-45F5-AF8E-10F802280BBA}"/>
          </ac:spMkLst>
        </pc:spChg>
        <pc:spChg chg="mod">
          <ac:chgData name="Heather Kuhn" userId="a06970dc-f079-4df9-a0f5-f03329fd02ba" providerId="ADAL" clId="{DF014ECA-1289-4D4F-8FA2-BD882880D2FA}" dt="2023-04-04T22:24:12.313" v="840" actId="20577"/>
          <ac:spMkLst>
            <pc:docMk/>
            <pc:sldMk cId="3655044875" sldId="287"/>
            <ac:spMk id="3" creationId="{D8B62418-A723-2429-11CD-DA4EF0377D8B}"/>
          </ac:spMkLst>
        </pc:spChg>
      </pc:sldChg>
      <pc:sldChg chg="addSp modSp mod">
        <pc:chgData name="Heather Kuhn" userId="a06970dc-f079-4df9-a0f5-f03329fd02ba" providerId="ADAL" clId="{DF014ECA-1289-4D4F-8FA2-BD882880D2FA}" dt="2023-04-04T22:22:08.632" v="776" actId="255"/>
        <pc:sldMkLst>
          <pc:docMk/>
          <pc:sldMk cId="2584772880" sldId="288"/>
        </pc:sldMkLst>
        <pc:spChg chg="mod">
          <ac:chgData name="Heather Kuhn" userId="a06970dc-f079-4df9-a0f5-f03329fd02ba" providerId="ADAL" clId="{DF014ECA-1289-4D4F-8FA2-BD882880D2FA}" dt="2023-04-04T22:19:54.700" v="762" actId="20577"/>
          <ac:spMkLst>
            <pc:docMk/>
            <pc:sldMk cId="2584772880" sldId="288"/>
            <ac:spMk id="2" creationId="{34D1FE80-1302-7D6B-E296-6B76449525A1}"/>
          </ac:spMkLst>
        </pc:spChg>
        <pc:spChg chg="mod">
          <ac:chgData name="Heather Kuhn" userId="a06970dc-f079-4df9-a0f5-f03329fd02ba" providerId="ADAL" clId="{DF014ECA-1289-4D4F-8FA2-BD882880D2FA}" dt="2023-04-04T22:22:08.632" v="776" actId="255"/>
          <ac:spMkLst>
            <pc:docMk/>
            <pc:sldMk cId="2584772880" sldId="288"/>
            <ac:spMk id="3" creationId="{AE0700DD-E397-BDD6-DCD1-B75BAFAC2F46}"/>
          </ac:spMkLst>
        </pc:spChg>
        <pc:graphicFrameChg chg="add mod modGraphic">
          <ac:chgData name="Heather Kuhn" userId="a06970dc-f079-4df9-a0f5-f03329fd02ba" providerId="ADAL" clId="{DF014ECA-1289-4D4F-8FA2-BD882880D2FA}" dt="2023-04-04T22:21:54.471" v="774" actId="255"/>
          <ac:graphicFrameMkLst>
            <pc:docMk/>
            <pc:sldMk cId="2584772880" sldId="288"/>
            <ac:graphicFrameMk id="5" creationId="{3EEBF577-F171-1F15-95EC-D47605D24CDE}"/>
          </ac:graphicFrameMkLst>
        </pc:graphicFrameChg>
        <pc:graphicFrameChg chg="add mod modGraphic">
          <ac:chgData name="Heather Kuhn" userId="a06970dc-f079-4df9-a0f5-f03329fd02ba" providerId="ADAL" clId="{DF014ECA-1289-4D4F-8FA2-BD882880D2FA}" dt="2023-04-04T22:21:44.807" v="772" actId="255"/>
          <ac:graphicFrameMkLst>
            <pc:docMk/>
            <pc:sldMk cId="2584772880" sldId="288"/>
            <ac:graphicFrameMk id="6" creationId="{581B76D3-B472-A0FE-80C2-D3D3922060F7}"/>
          </ac:graphicFrameMkLst>
        </pc:graphicFrameChg>
      </pc:sldChg>
      <pc:sldChg chg="addSp modSp mod">
        <pc:chgData name="Heather Kuhn" userId="a06970dc-f079-4df9-a0f5-f03329fd02ba" providerId="ADAL" clId="{DF014ECA-1289-4D4F-8FA2-BD882880D2FA}" dt="2023-04-04T22:10:28.684" v="211" actId="120"/>
        <pc:sldMkLst>
          <pc:docMk/>
          <pc:sldMk cId="4105502092" sldId="289"/>
        </pc:sldMkLst>
        <pc:spChg chg="mod">
          <ac:chgData name="Heather Kuhn" userId="a06970dc-f079-4df9-a0f5-f03329fd02ba" providerId="ADAL" clId="{DF014ECA-1289-4D4F-8FA2-BD882880D2FA}" dt="2023-04-04T22:06:45.992" v="4" actId="27636"/>
          <ac:spMkLst>
            <pc:docMk/>
            <pc:sldMk cId="4105502092" sldId="289"/>
            <ac:spMk id="2" creationId="{CFE24339-E1FD-E0E5-7BBD-02A623FC0CA7}"/>
          </ac:spMkLst>
        </pc:spChg>
        <pc:spChg chg="mod">
          <ac:chgData name="Heather Kuhn" userId="a06970dc-f079-4df9-a0f5-f03329fd02ba" providerId="ADAL" clId="{DF014ECA-1289-4D4F-8FA2-BD882880D2FA}" dt="2023-04-04T22:09:56.414" v="208" actId="6549"/>
          <ac:spMkLst>
            <pc:docMk/>
            <pc:sldMk cId="4105502092" sldId="289"/>
            <ac:spMk id="3" creationId="{4B7BCDFB-9498-1C92-3F1A-D8C69C933FE8}"/>
          </ac:spMkLst>
        </pc:spChg>
        <pc:graphicFrameChg chg="add mod modGraphic">
          <ac:chgData name="Heather Kuhn" userId="a06970dc-f079-4df9-a0f5-f03329fd02ba" providerId="ADAL" clId="{DF014ECA-1289-4D4F-8FA2-BD882880D2FA}" dt="2023-04-04T22:10:28.684" v="211" actId="120"/>
          <ac:graphicFrameMkLst>
            <pc:docMk/>
            <pc:sldMk cId="4105502092" sldId="289"/>
            <ac:graphicFrameMk id="5" creationId="{F77C7924-0EB4-C9A9-BA64-5A30E940C63A}"/>
          </ac:graphicFrameMkLst>
        </pc:graphicFrameChg>
      </pc:sldChg>
      <pc:sldChg chg="addSp modSp new mod">
        <pc:chgData name="Heather Kuhn" userId="a06970dc-f079-4df9-a0f5-f03329fd02ba" providerId="ADAL" clId="{DF014ECA-1289-4D4F-8FA2-BD882880D2FA}" dt="2023-04-04T23:33:13.536" v="2614" actId="14100"/>
        <pc:sldMkLst>
          <pc:docMk/>
          <pc:sldMk cId="2588688709" sldId="291"/>
        </pc:sldMkLst>
        <pc:spChg chg="mod">
          <ac:chgData name="Heather Kuhn" userId="a06970dc-f079-4df9-a0f5-f03329fd02ba" providerId="ADAL" clId="{DF014ECA-1289-4D4F-8FA2-BD882880D2FA}" dt="2023-04-04T23:05:47.313" v="2033" actId="14100"/>
          <ac:spMkLst>
            <pc:docMk/>
            <pc:sldMk cId="2588688709" sldId="291"/>
            <ac:spMk id="2" creationId="{3199E583-AADB-4FF5-F40F-99335AFF648D}"/>
          </ac:spMkLst>
        </pc:spChg>
        <pc:spChg chg="mod">
          <ac:chgData name="Heather Kuhn" userId="a06970dc-f079-4df9-a0f5-f03329fd02ba" providerId="ADAL" clId="{DF014ECA-1289-4D4F-8FA2-BD882880D2FA}" dt="2023-04-04T23:06:04.198" v="2034" actId="255"/>
          <ac:spMkLst>
            <pc:docMk/>
            <pc:sldMk cId="2588688709" sldId="291"/>
            <ac:spMk id="3" creationId="{70FEEEBE-95D1-52D3-D8C4-F59916CAA1A8}"/>
          </ac:spMkLst>
        </pc:spChg>
        <pc:graphicFrameChg chg="add mod modGraphic">
          <ac:chgData name="Heather Kuhn" userId="a06970dc-f079-4df9-a0f5-f03329fd02ba" providerId="ADAL" clId="{DF014ECA-1289-4D4F-8FA2-BD882880D2FA}" dt="2023-04-04T23:33:13.536" v="2614" actId="14100"/>
          <ac:graphicFrameMkLst>
            <pc:docMk/>
            <pc:sldMk cId="2588688709" sldId="291"/>
            <ac:graphicFrameMk id="5" creationId="{646CAFA3-3E28-3EFF-6F2C-19760F5A59B9}"/>
          </ac:graphicFrameMkLst>
        </pc:graphicFrameChg>
      </pc:sldChg>
    </pc:docChg>
  </pc:docChgLst>
  <pc:docChgLst>
    <pc:chgData name="J'Amie Webster-Frederick" userId="1d2bad4f-0d7a-4c3a-98d4-2dcc853fdcd3" providerId="ADAL" clId="{6E7A251F-BF9C-47B7-98B1-306842708973}"/>
    <pc:docChg chg="modSld">
      <pc:chgData name="J'Amie Webster-Frederick" userId="1d2bad4f-0d7a-4c3a-98d4-2dcc853fdcd3" providerId="ADAL" clId="{6E7A251F-BF9C-47B7-98B1-306842708973}" dt="2023-04-12T05:39:45.621" v="27" actId="404"/>
      <pc:docMkLst>
        <pc:docMk/>
      </pc:docMkLst>
      <pc:sldChg chg="modSp mod">
        <pc:chgData name="J'Amie Webster-Frederick" userId="1d2bad4f-0d7a-4c3a-98d4-2dcc853fdcd3" providerId="ADAL" clId="{6E7A251F-BF9C-47B7-98B1-306842708973}" dt="2023-04-12T05:39:45.621" v="27" actId="404"/>
        <pc:sldMkLst>
          <pc:docMk/>
          <pc:sldMk cId="3820935083" sldId="256"/>
        </pc:sldMkLst>
        <pc:spChg chg="mod">
          <ac:chgData name="J'Amie Webster-Frederick" userId="1d2bad4f-0d7a-4c3a-98d4-2dcc853fdcd3" providerId="ADAL" clId="{6E7A251F-BF9C-47B7-98B1-306842708973}" dt="2023-04-12T05:39:45.621" v="27" actId="404"/>
          <ac:spMkLst>
            <pc:docMk/>
            <pc:sldMk cId="3820935083" sldId="256"/>
            <ac:spMk id="2" creationId="{E91F213E-3FDF-4472-8DC1-0818415EE67D}"/>
          </ac:spMkLst>
        </pc:spChg>
      </pc:sldChg>
    </pc:docChg>
  </pc:docChgLst>
  <pc:docChgLst>
    <pc:chgData name="J'Amie Webster-Frederick" userId="1d2bad4f-0d7a-4c3a-98d4-2dcc853fdcd3" providerId="ADAL" clId="{721D5D6E-26B0-49EC-81BC-574C2B79F7F8}"/>
    <pc:docChg chg="undo redo custSel addSld delSld modSld sldOrd">
      <pc:chgData name="J'Amie Webster-Frederick" userId="1d2bad4f-0d7a-4c3a-98d4-2dcc853fdcd3" providerId="ADAL" clId="{721D5D6E-26B0-49EC-81BC-574C2B79F7F8}" dt="2023-04-06T20:02:48.132" v="4920" actId="14100"/>
      <pc:docMkLst>
        <pc:docMk/>
      </pc:docMkLst>
      <pc:sldChg chg="modSp mod">
        <pc:chgData name="J'Amie Webster-Frederick" userId="1d2bad4f-0d7a-4c3a-98d4-2dcc853fdcd3" providerId="ADAL" clId="{721D5D6E-26B0-49EC-81BC-574C2B79F7F8}" dt="2023-04-05T23:47:20.461" v="3817" actId="20577"/>
        <pc:sldMkLst>
          <pc:docMk/>
          <pc:sldMk cId="3820935083" sldId="256"/>
        </pc:sldMkLst>
        <pc:spChg chg="mod">
          <ac:chgData name="J'Amie Webster-Frederick" userId="1d2bad4f-0d7a-4c3a-98d4-2dcc853fdcd3" providerId="ADAL" clId="{721D5D6E-26B0-49EC-81BC-574C2B79F7F8}" dt="2023-04-04T03:45:45.951" v="64" actId="20577"/>
          <ac:spMkLst>
            <pc:docMk/>
            <pc:sldMk cId="3820935083" sldId="256"/>
            <ac:spMk id="2" creationId="{E91F213E-3FDF-4472-8DC1-0818415EE67D}"/>
          </ac:spMkLst>
        </pc:spChg>
        <pc:spChg chg="mod">
          <ac:chgData name="J'Amie Webster-Frederick" userId="1d2bad4f-0d7a-4c3a-98d4-2dcc853fdcd3" providerId="ADAL" clId="{721D5D6E-26B0-49EC-81BC-574C2B79F7F8}" dt="2023-04-05T23:47:20.461" v="3817" actId="20577"/>
          <ac:spMkLst>
            <pc:docMk/>
            <pc:sldMk cId="3820935083" sldId="256"/>
            <ac:spMk id="3" creationId="{4E9A2FF6-E70D-4F04-829F-0308ECD45051}"/>
          </ac:spMkLst>
        </pc:spChg>
        <pc:spChg chg="mod">
          <ac:chgData name="J'Amie Webster-Frederick" userId="1d2bad4f-0d7a-4c3a-98d4-2dcc853fdcd3" providerId="ADAL" clId="{721D5D6E-26B0-49EC-81BC-574C2B79F7F8}" dt="2023-04-04T03:48:08.455" v="105" actId="6549"/>
          <ac:spMkLst>
            <pc:docMk/>
            <pc:sldMk cId="3820935083" sldId="256"/>
            <ac:spMk id="6" creationId="{F944D294-13C7-409B-9BB2-38C6605BA149}"/>
          </ac:spMkLst>
        </pc:spChg>
      </pc:sldChg>
      <pc:sldChg chg="del">
        <pc:chgData name="J'Amie Webster-Frederick" userId="1d2bad4f-0d7a-4c3a-98d4-2dcc853fdcd3" providerId="ADAL" clId="{721D5D6E-26B0-49EC-81BC-574C2B79F7F8}" dt="2023-04-04T03:52:35.943" v="112" actId="2696"/>
        <pc:sldMkLst>
          <pc:docMk/>
          <pc:sldMk cId="1054747359" sldId="258"/>
        </pc:sldMkLst>
      </pc:sldChg>
      <pc:sldChg chg="del">
        <pc:chgData name="J'Amie Webster-Frederick" userId="1d2bad4f-0d7a-4c3a-98d4-2dcc853fdcd3" providerId="ADAL" clId="{721D5D6E-26B0-49EC-81BC-574C2B79F7F8}" dt="2023-04-04T03:52:35.943" v="112" actId="2696"/>
        <pc:sldMkLst>
          <pc:docMk/>
          <pc:sldMk cId="3411755224" sldId="259"/>
        </pc:sldMkLst>
      </pc:sldChg>
      <pc:sldChg chg="modSp mod">
        <pc:chgData name="J'Amie Webster-Frederick" userId="1d2bad4f-0d7a-4c3a-98d4-2dcc853fdcd3" providerId="ADAL" clId="{721D5D6E-26B0-49EC-81BC-574C2B79F7F8}" dt="2023-04-04T06:36:18.663" v="2520" actId="1076"/>
        <pc:sldMkLst>
          <pc:docMk/>
          <pc:sldMk cId="611381021" sldId="266"/>
        </pc:sldMkLst>
        <pc:spChg chg="mod">
          <ac:chgData name="J'Amie Webster-Frederick" userId="1d2bad4f-0d7a-4c3a-98d4-2dcc853fdcd3" providerId="ADAL" clId="{721D5D6E-26B0-49EC-81BC-574C2B79F7F8}" dt="2023-04-04T06:36:18.663" v="2520" actId="1076"/>
          <ac:spMkLst>
            <pc:docMk/>
            <pc:sldMk cId="611381021" sldId="266"/>
            <ac:spMk id="3" creationId="{10B7A828-5E88-4435-BA90-9924C0CC348F}"/>
          </ac:spMkLst>
        </pc:spChg>
      </pc:sldChg>
      <pc:sldChg chg="delSp modSp mod">
        <pc:chgData name="J'Amie Webster-Frederick" userId="1d2bad4f-0d7a-4c3a-98d4-2dcc853fdcd3" providerId="ADAL" clId="{721D5D6E-26B0-49EC-81BC-574C2B79F7F8}" dt="2023-04-04T06:33:43.563" v="2463" actId="403"/>
        <pc:sldMkLst>
          <pc:docMk/>
          <pc:sldMk cId="2859460591" sldId="267"/>
        </pc:sldMkLst>
        <pc:spChg chg="mod">
          <ac:chgData name="J'Amie Webster-Frederick" userId="1d2bad4f-0d7a-4c3a-98d4-2dcc853fdcd3" providerId="ADAL" clId="{721D5D6E-26B0-49EC-81BC-574C2B79F7F8}" dt="2023-04-04T06:33:21.308" v="2455" actId="1076"/>
          <ac:spMkLst>
            <pc:docMk/>
            <pc:sldMk cId="2859460591" sldId="267"/>
            <ac:spMk id="7" creationId="{BBED79DE-F71B-4A25-B0C2-BE0660917606}"/>
          </ac:spMkLst>
        </pc:spChg>
        <pc:spChg chg="del mod">
          <ac:chgData name="J'Amie Webster-Frederick" userId="1d2bad4f-0d7a-4c3a-98d4-2dcc853fdcd3" providerId="ADAL" clId="{721D5D6E-26B0-49EC-81BC-574C2B79F7F8}" dt="2023-04-04T06:31:50.744" v="2436" actId="478"/>
          <ac:spMkLst>
            <pc:docMk/>
            <pc:sldMk cId="2859460591" sldId="267"/>
            <ac:spMk id="11" creationId="{21F4525E-C088-456B-A2BB-6B7414C76985}"/>
          </ac:spMkLst>
        </pc:spChg>
        <pc:spChg chg="mod">
          <ac:chgData name="J'Amie Webster-Frederick" userId="1d2bad4f-0d7a-4c3a-98d4-2dcc853fdcd3" providerId="ADAL" clId="{721D5D6E-26B0-49EC-81BC-574C2B79F7F8}" dt="2023-04-04T06:33:43.563" v="2463" actId="403"/>
          <ac:spMkLst>
            <pc:docMk/>
            <pc:sldMk cId="2859460591" sldId="267"/>
            <ac:spMk id="13" creationId="{65329391-7112-449B-9EAD-7F169DA691B3}"/>
          </ac:spMkLst>
        </pc:spChg>
        <pc:spChg chg="del">
          <ac:chgData name="J'Amie Webster-Frederick" userId="1d2bad4f-0d7a-4c3a-98d4-2dcc853fdcd3" providerId="ADAL" clId="{721D5D6E-26B0-49EC-81BC-574C2B79F7F8}" dt="2023-04-04T06:30:51.104" v="2387" actId="478"/>
          <ac:spMkLst>
            <pc:docMk/>
            <pc:sldMk cId="2859460591" sldId="267"/>
            <ac:spMk id="14" creationId="{D5A841EF-CF85-4488-A027-9D65EE0CBCCF}"/>
          </ac:spMkLst>
        </pc:spChg>
      </pc:sldChg>
      <pc:sldChg chg="modSp del mod">
        <pc:chgData name="J'Amie Webster-Frederick" userId="1d2bad4f-0d7a-4c3a-98d4-2dcc853fdcd3" providerId="ADAL" clId="{721D5D6E-26B0-49EC-81BC-574C2B79F7F8}" dt="2023-04-04T06:34:13.200" v="2466" actId="2696"/>
        <pc:sldMkLst>
          <pc:docMk/>
          <pc:sldMk cId="2487728656" sldId="270"/>
        </pc:sldMkLst>
        <pc:spChg chg="mod">
          <ac:chgData name="J'Amie Webster-Frederick" userId="1d2bad4f-0d7a-4c3a-98d4-2dcc853fdcd3" providerId="ADAL" clId="{721D5D6E-26B0-49EC-81BC-574C2B79F7F8}" dt="2023-04-04T06:34:09.137" v="2465" actId="6549"/>
          <ac:spMkLst>
            <pc:docMk/>
            <pc:sldMk cId="2487728656" sldId="270"/>
            <ac:spMk id="6" creationId="{8EAC463D-0CA5-4AEC-89A1-90F132F4A874}"/>
          </ac:spMkLst>
        </pc:spChg>
      </pc:sldChg>
      <pc:sldChg chg="modSp del mod">
        <pc:chgData name="J'Amie Webster-Frederick" userId="1d2bad4f-0d7a-4c3a-98d4-2dcc853fdcd3" providerId="ADAL" clId="{721D5D6E-26B0-49EC-81BC-574C2B79F7F8}" dt="2023-04-04T17:35:55.636" v="2521" actId="2696"/>
        <pc:sldMkLst>
          <pc:docMk/>
          <pc:sldMk cId="254222254" sldId="272"/>
        </pc:sldMkLst>
        <pc:spChg chg="mod">
          <ac:chgData name="J'Amie Webster-Frederick" userId="1d2bad4f-0d7a-4c3a-98d4-2dcc853fdcd3" providerId="ADAL" clId="{721D5D6E-26B0-49EC-81BC-574C2B79F7F8}" dt="2023-04-04T03:48:50.691" v="108" actId="1076"/>
          <ac:spMkLst>
            <pc:docMk/>
            <pc:sldMk cId="254222254" sldId="272"/>
            <ac:spMk id="3" creationId="{69D89CE9-A5C5-4663-80FE-BEF8D28F457E}"/>
          </ac:spMkLst>
        </pc:spChg>
      </pc:sldChg>
      <pc:sldChg chg="modSp new mod">
        <pc:chgData name="J'Amie Webster-Frederick" userId="1d2bad4f-0d7a-4c3a-98d4-2dcc853fdcd3" providerId="ADAL" clId="{721D5D6E-26B0-49EC-81BC-574C2B79F7F8}" dt="2023-04-05T23:48:42.732" v="3852" actId="20577"/>
        <pc:sldMkLst>
          <pc:docMk/>
          <pc:sldMk cId="1346392230" sldId="273"/>
        </pc:sldMkLst>
        <pc:spChg chg="mod">
          <ac:chgData name="J'Amie Webster-Frederick" userId="1d2bad4f-0d7a-4c3a-98d4-2dcc853fdcd3" providerId="ADAL" clId="{721D5D6E-26B0-49EC-81BC-574C2B79F7F8}" dt="2023-04-04T03:53:49.162" v="124" actId="1076"/>
          <ac:spMkLst>
            <pc:docMk/>
            <pc:sldMk cId="1346392230" sldId="273"/>
            <ac:spMk id="2" creationId="{22593615-41F1-A3F7-E91D-FF5A0CD36D6D}"/>
          </ac:spMkLst>
        </pc:spChg>
        <pc:spChg chg="mod">
          <ac:chgData name="J'Amie Webster-Frederick" userId="1d2bad4f-0d7a-4c3a-98d4-2dcc853fdcd3" providerId="ADAL" clId="{721D5D6E-26B0-49EC-81BC-574C2B79F7F8}" dt="2023-04-05T23:48:42.732" v="3852" actId="20577"/>
          <ac:spMkLst>
            <pc:docMk/>
            <pc:sldMk cId="1346392230" sldId="273"/>
            <ac:spMk id="3" creationId="{F6F918DF-5DC1-D7EF-E644-02030169946F}"/>
          </ac:spMkLst>
        </pc:spChg>
      </pc:sldChg>
      <pc:sldChg chg="del">
        <pc:chgData name="J'Amie Webster-Frederick" userId="1d2bad4f-0d7a-4c3a-98d4-2dcc853fdcd3" providerId="ADAL" clId="{721D5D6E-26B0-49EC-81BC-574C2B79F7F8}" dt="2023-04-04T03:52:35.943" v="112" actId="2696"/>
        <pc:sldMkLst>
          <pc:docMk/>
          <pc:sldMk cId="1583009050" sldId="273"/>
        </pc:sldMkLst>
      </pc:sldChg>
      <pc:sldChg chg="del">
        <pc:chgData name="J'Amie Webster-Frederick" userId="1d2bad4f-0d7a-4c3a-98d4-2dcc853fdcd3" providerId="ADAL" clId="{721D5D6E-26B0-49EC-81BC-574C2B79F7F8}" dt="2023-04-04T03:52:35.943" v="112" actId="2696"/>
        <pc:sldMkLst>
          <pc:docMk/>
          <pc:sldMk cId="701481877" sldId="274"/>
        </pc:sldMkLst>
      </pc:sldChg>
      <pc:sldChg chg="addSp delSp modSp new mod">
        <pc:chgData name="J'Amie Webster-Frederick" userId="1d2bad4f-0d7a-4c3a-98d4-2dcc853fdcd3" providerId="ADAL" clId="{721D5D6E-26B0-49EC-81BC-574C2B79F7F8}" dt="2023-04-04T21:46:43.399" v="2950" actId="20577"/>
        <pc:sldMkLst>
          <pc:docMk/>
          <pc:sldMk cId="4055276813" sldId="274"/>
        </pc:sldMkLst>
        <pc:spChg chg="mod">
          <ac:chgData name="J'Amie Webster-Frederick" userId="1d2bad4f-0d7a-4c3a-98d4-2dcc853fdcd3" providerId="ADAL" clId="{721D5D6E-26B0-49EC-81BC-574C2B79F7F8}" dt="2023-04-04T03:54:27.744" v="145" actId="20577"/>
          <ac:spMkLst>
            <pc:docMk/>
            <pc:sldMk cId="4055276813" sldId="274"/>
            <ac:spMk id="2" creationId="{9D60B4A5-1D49-3313-1C7D-6EE73178F4C6}"/>
          </ac:spMkLst>
        </pc:spChg>
        <pc:spChg chg="del mod">
          <ac:chgData name="J'Amie Webster-Frederick" userId="1d2bad4f-0d7a-4c3a-98d4-2dcc853fdcd3" providerId="ADAL" clId="{721D5D6E-26B0-49EC-81BC-574C2B79F7F8}" dt="2023-04-04T03:54:49.080" v="146"/>
          <ac:spMkLst>
            <pc:docMk/>
            <pc:sldMk cId="4055276813" sldId="274"/>
            <ac:spMk id="3" creationId="{CFC6D7A8-6CF0-C8E6-6B8D-D01DA97580AE}"/>
          </ac:spMkLst>
        </pc:spChg>
        <pc:graphicFrameChg chg="add mod">
          <ac:chgData name="J'Amie Webster-Frederick" userId="1d2bad4f-0d7a-4c3a-98d4-2dcc853fdcd3" providerId="ADAL" clId="{721D5D6E-26B0-49EC-81BC-574C2B79F7F8}" dt="2023-04-04T21:46:43.399" v="2950" actId="20577"/>
          <ac:graphicFrameMkLst>
            <pc:docMk/>
            <pc:sldMk cId="4055276813" sldId="274"/>
            <ac:graphicFrameMk id="5" creationId="{7038930C-BA4B-FF83-11E0-28E61782069E}"/>
          </ac:graphicFrameMkLst>
        </pc:graphicFrameChg>
      </pc:sldChg>
      <pc:sldChg chg="addSp delSp modSp new del">
        <pc:chgData name="J'Amie Webster-Frederick" userId="1d2bad4f-0d7a-4c3a-98d4-2dcc853fdcd3" providerId="ADAL" clId="{721D5D6E-26B0-49EC-81BC-574C2B79F7F8}" dt="2023-04-04T03:52:04.004" v="111" actId="2696"/>
        <pc:sldMkLst>
          <pc:docMk/>
          <pc:sldMk cId="1837469906" sldId="275"/>
        </pc:sldMkLst>
        <pc:spChg chg="del">
          <ac:chgData name="J'Amie Webster-Frederick" userId="1d2bad4f-0d7a-4c3a-98d4-2dcc853fdcd3" providerId="ADAL" clId="{721D5D6E-26B0-49EC-81BC-574C2B79F7F8}" dt="2023-04-04T03:51:54.149" v="110"/>
          <ac:spMkLst>
            <pc:docMk/>
            <pc:sldMk cId="1837469906" sldId="275"/>
            <ac:spMk id="2" creationId="{F3833A77-EA7A-7290-FD67-EF8BCADAF623}"/>
          </ac:spMkLst>
        </pc:spChg>
        <pc:graphicFrameChg chg="add mod">
          <ac:chgData name="J'Amie Webster-Frederick" userId="1d2bad4f-0d7a-4c3a-98d4-2dcc853fdcd3" providerId="ADAL" clId="{721D5D6E-26B0-49EC-81BC-574C2B79F7F8}" dt="2023-04-04T03:51:54.149" v="110"/>
          <ac:graphicFrameMkLst>
            <pc:docMk/>
            <pc:sldMk cId="1837469906" sldId="275"/>
            <ac:graphicFrameMk id="6" creationId="{3FE8B8B4-390B-2858-E8F5-F9B1F616601C}"/>
          </ac:graphicFrameMkLst>
        </pc:graphicFrameChg>
      </pc:sldChg>
      <pc:sldChg chg="addSp delSp modSp new mod">
        <pc:chgData name="J'Amie Webster-Frederick" userId="1d2bad4f-0d7a-4c3a-98d4-2dcc853fdcd3" providerId="ADAL" clId="{721D5D6E-26B0-49EC-81BC-574C2B79F7F8}" dt="2023-04-06T18:59:22.679" v="4564" actId="20577"/>
        <pc:sldMkLst>
          <pc:docMk/>
          <pc:sldMk cId="3643318535" sldId="275"/>
        </pc:sldMkLst>
        <pc:spChg chg="add del mod">
          <ac:chgData name="J'Amie Webster-Frederick" userId="1d2bad4f-0d7a-4c3a-98d4-2dcc853fdcd3" providerId="ADAL" clId="{721D5D6E-26B0-49EC-81BC-574C2B79F7F8}" dt="2023-04-04T05:59:19.060" v="1705" actId="1076"/>
          <ac:spMkLst>
            <pc:docMk/>
            <pc:sldMk cId="3643318535" sldId="275"/>
            <ac:spMk id="2" creationId="{87B00641-4825-797C-EB06-CD597F51112C}"/>
          </ac:spMkLst>
        </pc:spChg>
        <pc:spChg chg="del mod">
          <ac:chgData name="J'Amie Webster-Frederick" userId="1d2bad4f-0d7a-4c3a-98d4-2dcc853fdcd3" providerId="ADAL" clId="{721D5D6E-26B0-49EC-81BC-574C2B79F7F8}" dt="2023-04-04T04:24:54.074" v="911" actId="3680"/>
          <ac:spMkLst>
            <pc:docMk/>
            <pc:sldMk cId="3643318535" sldId="275"/>
            <ac:spMk id="3" creationId="{146ADDC5-B107-6A35-432D-550369DD6286}"/>
          </ac:spMkLst>
        </pc:spChg>
        <pc:spChg chg="add del mod">
          <ac:chgData name="J'Amie Webster-Frederick" userId="1d2bad4f-0d7a-4c3a-98d4-2dcc853fdcd3" providerId="ADAL" clId="{721D5D6E-26B0-49EC-81BC-574C2B79F7F8}" dt="2023-04-04T04:16:08.442" v="906" actId="478"/>
          <ac:spMkLst>
            <pc:docMk/>
            <pc:sldMk cId="3643318535" sldId="275"/>
            <ac:spMk id="6" creationId="{AEB4F7C1-694C-9C3B-EB01-30A1752BC7B5}"/>
          </ac:spMkLst>
        </pc:spChg>
        <pc:graphicFrameChg chg="add mod ord modGraphic">
          <ac:chgData name="J'Amie Webster-Frederick" userId="1d2bad4f-0d7a-4c3a-98d4-2dcc853fdcd3" providerId="ADAL" clId="{721D5D6E-26B0-49EC-81BC-574C2B79F7F8}" dt="2023-04-06T18:59:22.679" v="4564" actId="20577"/>
          <ac:graphicFrameMkLst>
            <pc:docMk/>
            <pc:sldMk cId="3643318535" sldId="275"/>
            <ac:graphicFrameMk id="7" creationId="{723E814B-FCA0-C8D8-EA12-0F3CE11AB4F6}"/>
          </ac:graphicFrameMkLst>
        </pc:graphicFrameChg>
      </pc:sldChg>
      <pc:sldChg chg="modSp new mod">
        <pc:chgData name="J'Amie Webster-Frederick" userId="1d2bad4f-0d7a-4c3a-98d4-2dcc853fdcd3" providerId="ADAL" clId="{721D5D6E-26B0-49EC-81BC-574C2B79F7F8}" dt="2023-04-06T19:56:56.293" v="4885" actId="20577"/>
        <pc:sldMkLst>
          <pc:docMk/>
          <pc:sldMk cId="1581729516" sldId="276"/>
        </pc:sldMkLst>
        <pc:spChg chg="mod">
          <ac:chgData name="J'Amie Webster-Frederick" userId="1d2bad4f-0d7a-4c3a-98d4-2dcc853fdcd3" providerId="ADAL" clId="{721D5D6E-26B0-49EC-81BC-574C2B79F7F8}" dt="2023-04-04T04:00:31.351" v="317" actId="20577"/>
          <ac:spMkLst>
            <pc:docMk/>
            <pc:sldMk cId="1581729516" sldId="276"/>
            <ac:spMk id="2" creationId="{96B597B9-5FB4-6205-A7D9-A656FB3F5F30}"/>
          </ac:spMkLst>
        </pc:spChg>
        <pc:spChg chg="mod">
          <ac:chgData name="J'Amie Webster-Frederick" userId="1d2bad4f-0d7a-4c3a-98d4-2dcc853fdcd3" providerId="ADAL" clId="{721D5D6E-26B0-49EC-81BC-574C2B79F7F8}" dt="2023-04-06T19:56:56.293" v="4885" actId="20577"/>
          <ac:spMkLst>
            <pc:docMk/>
            <pc:sldMk cId="1581729516" sldId="276"/>
            <ac:spMk id="3" creationId="{80045AF7-FEB3-C9E2-86C3-E5DB8198813A}"/>
          </ac:spMkLst>
        </pc:spChg>
      </pc:sldChg>
      <pc:sldChg chg="modSp add mod">
        <pc:chgData name="J'Amie Webster-Frederick" userId="1d2bad4f-0d7a-4c3a-98d4-2dcc853fdcd3" providerId="ADAL" clId="{721D5D6E-26B0-49EC-81BC-574C2B79F7F8}" dt="2023-04-06T19:10:12.970" v="4572" actId="13926"/>
        <pc:sldMkLst>
          <pc:docMk/>
          <pc:sldMk cId="190794822" sldId="277"/>
        </pc:sldMkLst>
        <pc:spChg chg="mod">
          <ac:chgData name="J'Amie Webster-Frederick" userId="1d2bad4f-0d7a-4c3a-98d4-2dcc853fdcd3" providerId="ADAL" clId="{721D5D6E-26B0-49EC-81BC-574C2B79F7F8}" dt="2023-04-06T19:10:12.970" v="4572" actId="13926"/>
          <ac:spMkLst>
            <pc:docMk/>
            <pc:sldMk cId="190794822" sldId="277"/>
            <ac:spMk id="2" creationId="{87B00641-4825-797C-EB06-CD597F51112C}"/>
          </ac:spMkLst>
        </pc:spChg>
        <pc:graphicFrameChg chg="mod modGraphic">
          <ac:chgData name="J'Amie Webster-Frederick" userId="1d2bad4f-0d7a-4c3a-98d4-2dcc853fdcd3" providerId="ADAL" clId="{721D5D6E-26B0-49EC-81BC-574C2B79F7F8}" dt="2023-04-04T22:49:27.988" v="3716" actId="20577"/>
          <ac:graphicFrameMkLst>
            <pc:docMk/>
            <pc:sldMk cId="190794822" sldId="277"/>
            <ac:graphicFrameMk id="7" creationId="{723E814B-FCA0-C8D8-EA12-0F3CE11AB4F6}"/>
          </ac:graphicFrameMkLst>
        </pc:graphicFrameChg>
      </pc:sldChg>
      <pc:sldChg chg="addSp delSp modSp new mod">
        <pc:chgData name="J'Amie Webster-Frederick" userId="1d2bad4f-0d7a-4c3a-98d4-2dcc853fdcd3" providerId="ADAL" clId="{721D5D6E-26B0-49EC-81BC-574C2B79F7F8}" dt="2023-04-06T19:25:25.126" v="4733" actId="14734"/>
        <pc:sldMkLst>
          <pc:docMk/>
          <pc:sldMk cId="81472331" sldId="278"/>
        </pc:sldMkLst>
        <pc:spChg chg="mod">
          <ac:chgData name="J'Amie Webster-Frederick" userId="1d2bad4f-0d7a-4c3a-98d4-2dcc853fdcd3" providerId="ADAL" clId="{721D5D6E-26B0-49EC-81BC-574C2B79F7F8}" dt="2023-04-04T21:50:58.981" v="3014" actId="1076"/>
          <ac:spMkLst>
            <pc:docMk/>
            <pc:sldMk cId="81472331" sldId="278"/>
            <ac:spMk id="2" creationId="{62FBEE31-BA0B-BDFF-5A5F-ACC0446DE4D7}"/>
          </ac:spMkLst>
        </pc:spChg>
        <pc:spChg chg="del">
          <ac:chgData name="J'Amie Webster-Frederick" userId="1d2bad4f-0d7a-4c3a-98d4-2dcc853fdcd3" providerId="ADAL" clId="{721D5D6E-26B0-49EC-81BC-574C2B79F7F8}" dt="2023-04-04T06:09:52.011" v="1845" actId="3680"/>
          <ac:spMkLst>
            <pc:docMk/>
            <pc:sldMk cId="81472331" sldId="278"/>
            <ac:spMk id="3" creationId="{D6128F5B-B2C9-0259-C8C4-BA736A7CC00A}"/>
          </ac:spMkLst>
        </pc:spChg>
        <pc:graphicFrameChg chg="add mod ord modGraphic">
          <ac:chgData name="J'Amie Webster-Frederick" userId="1d2bad4f-0d7a-4c3a-98d4-2dcc853fdcd3" providerId="ADAL" clId="{721D5D6E-26B0-49EC-81BC-574C2B79F7F8}" dt="2023-04-06T19:25:25.126" v="4733" actId="14734"/>
          <ac:graphicFrameMkLst>
            <pc:docMk/>
            <pc:sldMk cId="81472331" sldId="278"/>
            <ac:graphicFrameMk id="5" creationId="{9C1F4596-DF5B-A25A-DC95-5B9C3F71B639}"/>
          </ac:graphicFrameMkLst>
        </pc:graphicFrameChg>
      </pc:sldChg>
      <pc:sldChg chg="modSp new mod">
        <pc:chgData name="J'Amie Webster-Frederick" userId="1d2bad4f-0d7a-4c3a-98d4-2dcc853fdcd3" providerId="ADAL" clId="{721D5D6E-26B0-49EC-81BC-574C2B79F7F8}" dt="2023-04-06T19:34:19.186" v="4784" actId="6549"/>
        <pc:sldMkLst>
          <pc:docMk/>
          <pc:sldMk cId="513148949" sldId="279"/>
        </pc:sldMkLst>
        <pc:spChg chg="mod">
          <ac:chgData name="J'Amie Webster-Frederick" userId="1d2bad4f-0d7a-4c3a-98d4-2dcc853fdcd3" providerId="ADAL" clId="{721D5D6E-26B0-49EC-81BC-574C2B79F7F8}" dt="2023-04-04T21:53:17.400" v="3050" actId="6549"/>
          <ac:spMkLst>
            <pc:docMk/>
            <pc:sldMk cId="513148949" sldId="279"/>
            <ac:spMk id="2" creationId="{2C81374E-19A6-26F6-F14E-C308CC35A79F}"/>
          </ac:spMkLst>
        </pc:spChg>
        <pc:spChg chg="mod">
          <ac:chgData name="J'Amie Webster-Frederick" userId="1d2bad4f-0d7a-4c3a-98d4-2dcc853fdcd3" providerId="ADAL" clId="{721D5D6E-26B0-49EC-81BC-574C2B79F7F8}" dt="2023-04-04T06:21:47.244" v="2030" actId="5793"/>
          <ac:spMkLst>
            <pc:docMk/>
            <pc:sldMk cId="513148949" sldId="279"/>
            <ac:spMk id="3" creationId="{D810D1B8-1787-A111-FB1F-C95F80D87FC2}"/>
          </ac:spMkLst>
        </pc:spChg>
        <pc:graphicFrameChg chg="mod modGraphic">
          <ac:chgData name="J'Amie Webster-Frederick" userId="1d2bad4f-0d7a-4c3a-98d4-2dcc853fdcd3" providerId="ADAL" clId="{721D5D6E-26B0-49EC-81BC-574C2B79F7F8}" dt="2023-04-06T19:34:19.186" v="4784" actId="6549"/>
          <ac:graphicFrameMkLst>
            <pc:docMk/>
            <pc:sldMk cId="513148949" sldId="279"/>
            <ac:graphicFrameMk id="7" creationId="{39C606A9-26BE-5479-966B-64EC9711958A}"/>
          </ac:graphicFrameMkLst>
        </pc:graphicFrameChg>
      </pc:sldChg>
      <pc:sldChg chg="modSp new mod">
        <pc:chgData name="J'Amie Webster-Frederick" userId="1d2bad4f-0d7a-4c3a-98d4-2dcc853fdcd3" providerId="ADAL" clId="{721D5D6E-26B0-49EC-81BC-574C2B79F7F8}" dt="2023-04-06T19:35:45.239" v="4787" actId="20577"/>
        <pc:sldMkLst>
          <pc:docMk/>
          <pc:sldMk cId="2034339380" sldId="280"/>
        </pc:sldMkLst>
        <pc:spChg chg="mod">
          <ac:chgData name="J'Amie Webster-Frederick" userId="1d2bad4f-0d7a-4c3a-98d4-2dcc853fdcd3" providerId="ADAL" clId="{721D5D6E-26B0-49EC-81BC-574C2B79F7F8}" dt="2023-04-04T21:52:31.586" v="3043" actId="20577"/>
          <ac:spMkLst>
            <pc:docMk/>
            <pc:sldMk cId="2034339380" sldId="280"/>
            <ac:spMk id="2" creationId="{3A1C40D8-6F4D-A40E-590B-D7C64F2FE7E0}"/>
          </ac:spMkLst>
        </pc:spChg>
        <pc:spChg chg="mod">
          <ac:chgData name="J'Amie Webster-Frederick" userId="1d2bad4f-0d7a-4c3a-98d4-2dcc853fdcd3" providerId="ADAL" clId="{721D5D6E-26B0-49EC-81BC-574C2B79F7F8}" dt="2023-04-04T06:21:44.610" v="2029" actId="5793"/>
          <ac:spMkLst>
            <pc:docMk/>
            <pc:sldMk cId="2034339380" sldId="280"/>
            <ac:spMk id="3" creationId="{025E217C-E379-0DFA-CE0B-7FFAE971BFD9}"/>
          </ac:spMkLst>
        </pc:spChg>
        <pc:graphicFrameChg chg="mod modGraphic">
          <ac:chgData name="J'Amie Webster-Frederick" userId="1d2bad4f-0d7a-4c3a-98d4-2dcc853fdcd3" providerId="ADAL" clId="{721D5D6E-26B0-49EC-81BC-574C2B79F7F8}" dt="2023-04-06T19:35:45.239" v="4787" actId="20577"/>
          <ac:graphicFrameMkLst>
            <pc:docMk/>
            <pc:sldMk cId="2034339380" sldId="280"/>
            <ac:graphicFrameMk id="12" creationId="{369A3039-0934-2318-7F15-91B460F3E2E0}"/>
          </ac:graphicFrameMkLst>
        </pc:graphicFrameChg>
      </pc:sldChg>
      <pc:sldChg chg="modSp new mod">
        <pc:chgData name="J'Amie Webster-Frederick" userId="1d2bad4f-0d7a-4c3a-98d4-2dcc853fdcd3" providerId="ADAL" clId="{721D5D6E-26B0-49EC-81BC-574C2B79F7F8}" dt="2023-04-06T19:36:31.268" v="4794" actId="1076"/>
        <pc:sldMkLst>
          <pc:docMk/>
          <pc:sldMk cId="3214434440" sldId="281"/>
        </pc:sldMkLst>
        <pc:spChg chg="mod">
          <ac:chgData name="J'Amie Webster-Frederick" userId="1d2bad4f-0d7a-4c3a-98d4-2dcc853fdcd3" providerId="ADAL" clId="{721D5D6E-26B0-49EC-81BC-574C2B79F7F8}" dt="2023-04-04T21:52:51.818" v="3045" actId="27636"/>
          <ac:spMkLst>
            <pc:docMk/>
            <pc:sldMk cId="3214434440" sldId="281"/>
            <ac:spMk id="2" creationId="{1C8F5D40-CECF-3D90-3E47-D7C0EBBD54D9}"/>
          </ac:spMkLst>
        </pc:spChg>
        <pc:graphicFrameChg chg="mod modGraphic">
          <ac:chgData name="J'Amie Webster-Frederick" userId="1d2bad4f-0d7a-4c3a-98d4-2dcc853fdcd3" providerId="ADAL" clId="{721D5D6E-26B0-49EC-81BC-574C2B79F7F8}" dt="2023-04-06T19:36:31.268" v="4794" actId="1076"/>
          <ac:graphicFrameMkLst>
            <pc:docMk/>
            <pc:sldMk cId="3214434440" sldId="281"/>
            <ac:graphicFrameMk id="7" creationId="{3B4686D7-CF0A-EE8F-C95F-6653C6413D13}"/>
          </ac:graphicFrameMkLst>
        </pc:graphicFrameChg>
      </pc:sldChg>
      <pc:sldChg chg="modSp new mod">
        <pc:chgData name="J'Amie Webster-Frederick" userId="1d2bad4f-0d7a-4c3a-98d4-2dcc853fdcd3" providerId="ADAL" clId="{721D5D6E-26B0-49EC-81BC-574C2B79F7F8}" dt="2023-04-04T06:26:59.067" v="2165" actId="14100"/>
        <pc:sldMkLst>
          <pc:docMk/>
          <pc:sldMk cId="2075869037" sldId="282"/>
        </pc:sldMkLst>
        <pc:spChg chg="mod">
          <ac:chgData name="J'Amie Webster-Frederick" userId="1d2bad4f-0d7a-4c3a-98d4-2dcc853fdcd3" providerId="ADAL" clId="{721D5D6E-26B0-49EC-81BC-574C2B79F7F8}" dt="2023-04-04T06:26:59.067" v="2165" actId="14100"/>
          <ac:spMkLst>
            <pc:docMk/>
            <pc:sldMk cId="2075869037" sldId="282"/>
            <ac:spMk id="2" creationId="{019E9C8F-228D-DBCF-7AF4-ECE9163AB8E5}"/>
          </ac:spMkLst>
        </pc:spChg>
      </pc:sldChg>
      <pc:sldChg chg="modSp new mod ord">
        <pc:chgData name="J'Amie Webster-Frederick" userId="1d2bad4f-0d7a-4c3a-98d4-2dcc853fdcd3" providerId="ADAL" clId="{721D5D6E-26B0-49EC-81BC-574C2B79F7F8}" dt="2023-04-06T19:31:38.142" v="4748" actId="1076"/>
        <pc:sldMkLst>
          <pc:docMk/>
          <pc:sldMk cId="1603341039" sldId="283"/>
        </pc:sldMkLst>
        <pc:spChg chg="mod">
          <ac:chgData name="J'Amie Webster-Frederick" userId="1d2bad4f-0d7a-4c3a-98d4-2dcc853fdcd3" providerId="ADAL" clId="{721D5D6E-26B0-49EC-81BC-574C2B79F7F8}" dt="2023-04-04T21:55:07.687" v="3056" actId="404"/>
          <ac:spMkLst>
            <pc:docMk/>
            <pc:sldMk cId="1603341039" sldId="283"/>
            <ac:spMk id="2" creationId="{7BA91CB4-4F61-4032-7C23-EEBF7EF9AEF2}"/>
          </ac:spMkLst>
        </pc:spChg>
        <pc:spChg chg="mod">
          <ac:chgData name="J'Amie Webster-Frederick" userId="1d2bad4f-0d7a-4c3a-98d4-2dcc853fdcd3" providerId="ADAL" clId="{721D5D6E-26B0-49EC-81BC-574C2B79F7F8}" dt="2023-04-04T06:25:42.920" v="2133" actId="5793"/>
          <ac:spMkLst>
            <pc:docMk/>
            <pc:sldMk cId="1603341039" sldId="283"/>
            <ac:spMk id="3" creationId="{D4788E84-5D20-7C63-4942-73C703EEE975}"/>
          </ac:spMkLst>
        </pc:spChg>
        <pc:graphicFrameChg chg="mod modGraphic">
          <ac:chgData name="J'Amie Webster-Frederick" userId="1d2bad4f-0d7a-4c3a-98d4-2dcc853fdcd3" providerId="ADAL" clId="{721D5D6E-26B0-49EC-81BC-574C2B79F7F8}" dt="2023-04-06T19:31:38.142" v="4748" actId="1076"/>
          <ac:graphicFrameMkLst>
            <pc:docMk/>
            <pc:sldMk cId="1603341039" sldId="283"/>
            <ac:graphicFrameMk id="7" creationId="{2DDCC40C-EF21-1DA3-1D9C-94E53862BE39}"/>
          </ac:graphicFrameMkLst>
        </pc:graphicFrameChg>
      </pc:sldChg>
      <pc:sldChg chg="modSp new mod">
        <pc:chgData name="J'Amie Webster-Frederick" userId="1d2bad4f-0d7a-4c3a-98d4-2dcc853fdcd3" providerId="ADAL" clId="{721D5D6E-26B0-49EC-81BC-574C2B79F7F8}" dt="2023-04-06T19:14:35.017" v="4594" actId="20577"/>
        <pc:sldMkLst>
          <pc:docMk/>
          <pc:sldMk cId="3457662168" sldId="284"/>
        </pc:sldMkLst>
        <pc:spChg chg="mod">
          <ac:chgData name="J'Amie Webster-Frederick" userId="1d2bad4f-0d7a-4c3a-98d4-2dcc853fdcd3" providerId="ADAL" clId="{721D5D6E-26B0-49EC-81BC-574C2B79F7F8}" dt="2023-04-04T06:27:43.077" v="2186" actId="1076"/>
          <ac:spMkLst>
            <pc:docMk/>
            <pc:sldMk cId="3457662168" sldId="284"/>
            <ac:spMk id="2" creationId="{43C74A49-437D-0DA6-844F-EE043C75F5F9}"/>
          </ac:spMkLst>
        </pc:spChg>
        <pc:graphicFrameChg chg="mod modGraphic">
          <ac:chgData name="J'Amie Webster-Frederick" userId="1d2bad4f-0d7a-4c3a-98d4-2dcc853fdcd3" providerId="ADAL" clId="{721D5D6E-26B0-49EC-81BC-574C2B79F7F8}" dt="2023-04-06T19:14:35.017" v="4594" actId="20577"/>
          <ac:graphicFrameMkLst>
            <pc:docMk/>
            <pc:sldMk cId="3457662168" sldId="284"/>
            <ac:graphicFrameMk id="5" creationId="{160487D6-2B27-A7AB-48BB-1C06A48EADB9}"/>
          </ac:graphicFrameMkLst>
        </pc:graphicFrameChg>
      </pc:sldChg>
      <pc:sldChg chg="modSp new mod">
        <pc:chgData name="J'Amie Webster-Frederick" userId="1d2bad4f-0d7a-4c3a-98d4-2dcc853fdcd3" providerId="ADAL" clId="{721D5D6E-26B0-49EC-81BC-574C2B79F7F8}" dt="2023-04-04T06:29:34.051" v="2228" actId="14100"/>
        <pc:sldMkLst>
          <pc:docMk/>
          <pc:sldMk cId="249049817" sldId="285"/>
        </pc:sldMkLst>
        <pc:spChg chg="mod">
          <ac:chgData name="J'Amie Webster-Frederick" userId="1d2bad4f-0d7a-4c3a-98d4-2dcc853fdcd3" providerId="ADAL" clId="{721D5D6E-26B0-49EC-81BC-574C2B79F7F8}" dt="2023-04-04T06:28:32.058" v="2205" actId="20577"/>
          <ac:spMkLst>
            <pc:docMk/>
            <pc:sldMk cId="249049817" sldId="285"/>
            <ac:spMk id="2" creationId="{D785D4F2-8D5C-4C45-279B-CCB721EB30CA}"/>
          </ac:spMkLst>
        </pc:spChg>
        <pc:spChg chg="mod">
          <ac:chgData name="J'Amie Webster-Frederick" userId="1d2bad4f-0d7a-4c3a-98d4-2dcc853fdcd3" providerId="ADAL" clId="{721D5D6E-26B0-49EC-81BC-574C2B79F7F8}" dt="2023-04-04T06:29:34.051" v="2228" actId="14100"/>
          <ac:spMkLst>
            <pc:docMk/>
            <pc:sldMk cId="249049817" sldId="285"/>
            <ac:spMk id="3" creationId="{17B88236-5CC7-BE4F-9569-511AACC12D9E}"/>
          </ac:spMkLst>
        </pc:spChg>
      </pc:sldChg>
      <pc:sldChg chg="modSp new mod">
        <pc:chgData name="J'Amie Webster-Frederick" userId="1d2bad4f-0d7a-4c3a-98d4-2dcc853fdcd3" providerId="ADAL" clId="{721D5D6E-26B0-49EC-81BC-574C2B79F7F8}" dt="2023-04-04T06:29:14.463" v="2226" actId="20577"/>
        <pc:sldMkLst>
          <pc:docMk/>
          <pc:sldMk cId="2805927328" sldId="286"/>
        </pc:sldMkLst>
        <pc:spChg chg="mod">
          <ac:chgData name="J'Amie Webster-Frederick" userId="1d2bad4f-0d7a-4c3a-98d4-2dcc853fdcd3" providerId="ADAL" clId="{721D5D6E-26B0-49EC-81BC-574C2B79F7F8}" dt="2023-04-04T06:29:14.463" v="2226" actId="20577"/>
          <ac:spMkLst>
            <pc:docMk/>
            <pc:sldMk cId="2805927328" sldId="286"/>
            <ac:spMk id="2" creationId="{1FA9C1B4-8EEA-D3C7-8843-DFE6AC1E50C3}"/>
          </ac:spMkLst>
        </pc:spChg>
      </pc:sldChg>
      <pc:sldChg chg="modSp new del mod">
        <pc:chgData name="J'Amie Webster-Frederick" userId="1d2bad4f-0d7a-4c3a-98d4-2dcc853fdcd3" providerId="ADAL" clId="{721D5D6E-26B0-49EC-81BC-574C2B79F7F8}" dt="2023-04-06T19:48:53.590" v="4795" actId="2696"/>
        <pc:sldMkLst>
          <pc:docMk/>
          <pc:sldMk cId="3655044875" sldId="287"/>
        </pc:sldMkLst>
        <pc:spChg chg="mod">
          <ac:chgData name="J'Amie Webster-Frederick" userId="1d2bad4f-0d7a-4c3a-98d4-2dcc853fdcd3" providerId="ADAL" clId="{721D5D6E-26B0-49EC-81BC-574C2B79F7F8}" dt="2023-04-04T06:35:11.792" v="2488" actId="20577"/>
          <ac:spMkLst>
            <pc:docMk/>
            <pc:sldMk cId="3655044875" sldId="287"/>
            <ac:spMk id="2" creationId="{75E27F8F-1BA5-45F5-AF8E-10F802280BBA}"/>
          </ac:spMkLst>
        </pc:spChg>
      </pc:sldChg>
      <pc:sldChg chg="modSp new mod">
        <pc:chgData name="J'Amie Webster-Frederick" userId="1d2bad4f-0d7a-4c3a-98d4-2dcc853fdcd3" providerId="ADAL" clId="{721D5D6E-26B0-49EC-81BC-574C2B79F7F8}" dt="2023-04-06T19:49:21.897" v="4799" actId="6549"/>
        <pc:sldMkLst>
          <pc:docMk/>
          <pc:sldMk cId="2584772880" sldId="288"/>
        </pc:sldMkLst>
        <pc:spChg chg="mod">
          <ac:chgData name="J'Amie Webster-Frederick" userId="1d2bad4f-0d7a-4c3a-98d4-2dcc853fdcd3" providerId="ADAL" clId="{721D5D6E-26B0-49EC-81BC-574C2B79F7F8}" dt="2023-04-04T06:35:26.164" v="2502" actId="20577"/>
          <ac:spMkLst>
            <pc:docMk/>
            <pc:sldMk cId="2584772880" sldId="288"/>
            <ac:spMk id="2" creationId="{34D1FE80-1302-7D6B-E296-6B76449525A1}"/>
          </ac:spMkLst>
        </pc:spChg>
        <pc:graphicFrameChg chg="modGraphic">
          <ac:chgData name="J'Amie Webster-Frederick" userId="1d2bad4f-0d7a-4c3a-98d4-2dcc853fdcd3" providerId="ADAL" clId="{721D5D6E-26B0-49EC-81BC-574C2B79F7F8}" dt="2023-04-06T19:49:21.897" v="4799" actId="6549"/>
          <ac:graphicFrameMkLst>
            <pc:docMk/>
            <pc:sldMk cId="2584772880" sldId="288"/>
            <ac:graphicFrameMk id="9" creationId="{7651A685-CD19-3213-873E-743C66443FE4}"/>
          </ac:graphicFrameMkLst>
        </pc:graphicFrameChg>
      </pc:sldChg>
      <pc:sldChg chg="modSp new mod">
        <pc:chgData name="J'Amie Webster-Frederick" userId="1d2bad4f-0d7a-4c3a-98d4-2dcc853fdcd3" providerId="ADAL" clId="{721D5D6E-26B0-49EC-81BC-574C2B79F7F8}" dt="2023-04-06T19:49:31.126" v="4800" actId="1076"/>
        <pc:sldMkLst>
          <pc:docMk/>
          <pc:sldMk cId="4105502092" sldId="289"/>
        </pc:sldMkLst>
        <pc:spChg chg="mod">
          <ac:chgData name="J'Amie Webster-Frederick" userId="1d2bad4f-0d7a-4c3a-98d4-2dcc853fdcd3" providerId="ADAL" clId="{721D5D6E-26B0-49EC-81BC-574C2B79F7F8}" dt="2023-04-04T06:35:40.251" v="2515" actId="20577"/>
          <ac:spMkLst>
            <pc:docMk/>
            <pc:sldMk cId="4105502092" sldId="289"/>
            <ac:spMk id="2" creationId="{CFE24339-E1FD-E0E5-7BBD-02A623FC0CA7}"/>
          </ac:spMkLst>
        </pc:spChg>
        <pc:graphicFrameChg chg="mod">
          <ac:chgData name="J'Amie Webster-Frederick" userId="1d2bad4f-0d7a-4c3a-98d4-2dcc853fdcd3" providerId="ADAL" clId="{721D5D6E-26B0-49EC-81BC-574C2B79F7F8}" dt="2023-04-06T19:49:31.126" v="4800" actId="1076"/>
          <ac:graphicFrameMkLst>
            <pc:docMk/>
            <pc:sldMk cId="4105502092" sldId="289"/>
            <ac:graphicFrameMk id="5" creationId="{434B9C75-ED93-8EE2-6E59-DC4CCB133A72}"/>
          </ac:graphicFrameMkLst>
        </pc:graphicFrameChg>
      </pc:sldChg>
      <pc:sldChg chg="modSp add mod">
        <pc:chgData name="J'Amie Webster-Frederick" userId="1d2bad4f-0d7a-4c3a-98d4-2dcc853fdcd3" providerId="ADAL" clId="{721D5D6E-26B0-49EC-81BC-574C2B79F7F8}" dt="2023-04-04T22:25:52.892" v="3661" actId="20577"/>
        <pc:sldMkLst>
          <pc:docMk/>
          <pc:sldMk cId="2370907212" sldId="290"/>
        </pc:sldMkLst>
        <pc:spChg chg="mod">
          <ac:chgData name="J'Amie Webster-Frederick" userId="1d2bad4f-0d7a-4c3a-98d4-2dcc853fdcd3" providerId="ADAL" clId="{721D5D6E-26B0-49EC-81BC-574C2B79F7F8}" dt="2023-04-04T21:51:11.512" v="3017" actId="1076"/>
          <ac:spMkLst>
            <pc:docMk/>
            <pc:sldMk cId="2370907212" sldId="290"/>
            <ac:spMk id="2" creationId="{62FBEE31-BA0B-BDFF-5A5F-ACC0446DE4D7}"/>
          </ac:spMkLst>
        </pc:spChg>
        <pc:graphicFrameChg chg="mod modGraphic">
          <ac:chgData name="J'Amie Webster-Frederick" userId="1d2bad4f-0d7a-4c3a-98d4-2dcc853fdcd3" providerId="ADAL" clId="{721D5D6E-26B0-49EC-81BC-574C2B79F7F8}" dt="2023-04-04T22:25:52.892" v="3661" actId="20577"/>
          <ac:graphicFrameMkLst>
            <pc:docMk/>
            <pc:sldMk cId="2370907212" sldId="290"/>
            <ac:graphicFrameMk id="5" creationId="{9C1F4596-DF5B-A25A-DC95-5B9C3F71B639}"/>
          </ac:graphicFrameMkLst>
        </pc:graphicFrameChg>
      </pc:sldChg>
      <pc:sldChg chg="addSp delSp modSp new mod">
        <pc:chgData name="J'Amie Webster-Frederick" userId="1d2bad4f-0d7a-4c3a-98d4-2dcc853fdcd3" providerId="ADAL" clId="{721D5D6E-26B0-49EC-81BC-574C2B79F7F8}" dt="2023-04-06T20:02:48.132" v="4920" actId="14100"/>
        <pc:sldMkLst>
          <pc:docMk/>
          <pc:sldMk cId="3772322683" sldId="292"/>
        </pc:sldMkLst>
        <pc:spChg chg="mod">
          <ac:chgData name="J'Amie Webster-Frederick" userId="1d2bad4f-0d7a-4c3a-98d4-2dcc853fdcd3" providerId="ADAL" clId="{721D5D6E-26B0-49EC-81BC-574C2B79F7F8}" dt="2023-04-05T00:07:56.790" v="3748" actId="20577"/>
          <ac:spMkLst>
            <pc:docMk/>
            <pc:sldMk cId="3772322683" sldId="292"/>
            <ac:spMk id="2" creationId="{C983706F-9C64-22FE-F232-B5CBF2AB1CF8}"/>
          </ac:spMkLst>
        </pc:spChg>
        <pc:spChg chg="del">
          <ac:chgData name="J'Amie Webster-Frederick" userId="1d2bad4f-0d7a-4c3a-98d4-2dcc853fdcd3" providerId="ADAL" clId="{721D5D6E-26B0-49EC-81BC-574C2B79F7F8}" dt="2023-04-05T00:01:06.302" v="3720" actId="1957"/>
          <ac:spMkLst>
            <pc:docMk/>
            <pc:sldMk cId="3772322683" sldId="292"/>
            <ac:spMk id="3" creationId="{797DEF08-F2F8-2D53-2B83-3848E8527A07}"/>
          </ac:spMkLst>
        </pc:spChg>
        <pc:graphicFrameChg chg="add mod">
          <ac:chgData name="J'Amie Webster-Frederick" userId="1d2bad4f-0d7a-4c3a-98d4-2dcc853fdcd3" providerId="ADAL" clId="{721D5D6E-26B0-49EC-81BC-574C2B79F7F8}" dt="2023-04-06T20:02:48.132" v="4920" actId="14100"/>
          <ac:graphicFrameMkLst>
            <pc:docMk/>
            <pc:sldMk cId="3772322683" sldId="292"/>
            <ac:graphicFrameMk id="7" creationId="{813959FC-CC4A-5389-7620-89A8AC6BCC5A}"/>
          </ac:graphicFrameMkLst>
        </pc:graphicFrameChg>
      </pc:sldChg>
      <pc:sldChg chg="modSp mod">
        <pc:chgData name="J'Amie Webster-Frederick" userId="1d2bad4f-0d7a-4c3a-98d4-2dcc853fdcd3" providerId="ADAL" clId="{721D5D6E-26B0-49EC-81BC-574C2B79F7F8}" dt="2023-04-06T00:16:54.761" v="4209" actId="1076"/>
        <pc:sldMkLst>
          <pc:docMk/>
          <pc:sldMk cId="2411835347" sldId="294"/>
        </pc:sldMkLst>
        <pc:spChg chg="mod">
          <ac:chgData name="J'Amie Webster-Frederick" userId="1d2bad4f-0d7a-4c3a-98d4-2dcc853fdcd3" providerId="ADAL" clId="{721D5D6E-26B0-49EC-81BC-574C2B79F7F8}" dt="2023-04-06T00:16:54.761" v="4209" actId="1076"/>
          <ac:spMkLst>
            <pc:docMk/>
            <pc:sldMk cId="2411835347" sldId="294"/>
            <ac:spMk id="2" creationId="{22CBC696-199A-A788-53C5-06A407D2A13E}"/>
          </ac:spMkLst>
        </pc:spChg>
      </pc:sldChg>
      <pc:sldChg chg="delSp modSp new mod">
        <pc:chgData name="J'Amie Webster-Frederick" userId="1d2bad4f-0d7a-4c3a-98d4-2dcc853fdcd3" providerId="ADAL" clId="{721D5D6E-26B0-49EC-81BC-574C2B79F7F8}" dt="2023-04-06T00:14:11.783" v="4208" actId="478"/>
        <pc:sldMkLst>
          <pc:docMk/>
          <pc:sldMk cId="443220231" sldId="295"/>
        </pc:sldMkLst>
        <pc:spChg chg="mod">
          <ac:chgData name="J'Amie Webster-Frederick" userId="1d2bad4f-0d7a-4c3a-98d4-2dcc853fdcd3" providerId="ADAL" clId="{721D5D6E-26B0-49EC-81BC-574C2B79F7F8}" dt="2023-04-06T00:14:09.045" v="4207" actId="14100"/>
          <ac:spMkLst>
            <pc:docMk/>
            <pc:sldMk cId="443220231" sldId="295"/>
            <ac:spMk id="2" creationId="{6064D7DD-3371-65BF-B791-3476D56F6C0D}"/>
          </ac:spMkLst>
        </pc:spChg>
        <pc:spChg chg="del">
          <ac:chgData name="J'Amie Webster-Frederick" userId="1d2bad4f-0d7a-4c3a-98d4-2dcc853fdcd3" providerId="ADAL" clId="{721D5D6E-26B0-49EC-81BC-574C2B79F7F8}" dt="2023-04-06T00:14:11.783" v="4208" actId="478"/>
          <ac:spMkLst>
            <pc:docMk/>
            <pc:sldMk cId="443220231" sldId="295"/>
            <ac:spMk id="3" creationId="{02C249E8-30C2-61D0-0CA0-7778133E1A2F}"/>
          </ac:spMkLst>
        </pc:spChg>
      </pc:sldChg>
      <pc:sldChg chg="modSp mod">
        <pc:chgData name="J'Amie Webster-Frederick" userId="1d2bad4f-0d7a-4c3a-98d4-2dcc853fdcd3" providerId="ADAL" clId="{721D5D6E-26B0-49EC-81BC-574C2B79F7F8}" dt="2023-04-06T20:01:04.871" v="4905" actId="1076"/>
        <pc:sldMkLst>
          <pc:docMk/>
          <pc:sldMk cId="2269010802" sldId="296"/>
        </pc:sldMkLst>
        <pc:spChg chg="mod">
          <ac:chgData name="J'Amie Webster-Frederick" userId="1d2bad4f-0d7a-4c3a-98d4-2dcc853fdcd3" providerId="ADAL" clId="{721D5D6E-26B0-49EC-81BC-574C2B79F7F8}" dt="2023-04-06T19:58:50.555" v="4891" actId="20577"/>
          <ac:spMkLst>
            <pc:docMk/>
            <pc:sldMk cId="2269010802" sldId="296"/>
            <ac:spMk id="2" creationId="{6A945B13-A1DD-7A62-D288-3B6535D0CAF7}"/>
          </ac:spMkLst>
        </pc:spChg>
        <pc:graphicFrameChg chg="mod modGraphic">
          <ac:chgData name="J'Amie Webster-Frederick" userId="1d2bad4f-0d7a-4c3a-98d4-2dcc853fdcd3" providerId="ADAL" clId="{721D5D6E-26B0-49EC-81BC-574C2B79F7F8}" dt="2023-04-06T20:01:04.871" v="4905" actId="1076"/>
          <ac:graphicFrameMkLst>
            <pc:docMk/>
            <pc:sldMk cId="2269010802" sldId="296"/>
            <ac:graphicFrameMk id="13" creationId="{216A6F46-099C-7F93-9FDB-630B8B63A66A}"/>
          </ac:graphicFrameMkLst>
        </pc:graphicFrameChg>
      </pc:sldChg>
      <pc:sldChg chg="addSp delSp modSp new mod">
        <pc:chgData name="J'Amie Webster-Frederick" userId="1d2bad4f-0d7a-4c3a-98d4-2dcc853fdcd3" providerId="ADAL" clId="{721D5D6E-26B0-49EC-81BC-574C2B79F7F8}" dt="2023-04-06T18:57:15.594" v="4561" actId="20577"/>
        <pc:sldMkLst>
          <pc:docMk/>
          <pc:sldMk cId="3562416117" sldId="297"/>
        </pc:sldMkLst>
        <pc:spChg chg="mod">
          <ac:chgData name="J'Amie Webster-Frederick" userId="1d2bad4f-0d7a-4c3a-98d4-2dcc853fdcd3" providerId="ADAL" clId="{721D5D6E-26B0-49EC-81BC-574C2B79F7F8}" dt="2023-04-06T18:57:15.594" v="4561" actId="20577"/>
          <ac:spMkLst>
            <pc:docMk/>
            <pc:sldMk cId="3562416117" sldId="297"/>
            <ac:spMk id="2" creationId="{946F69EA-C339-60C4-0FF4-6477B4F0AFAF}"/>
          </ac:spMkLst>
        </pc:spChg>
        <pc:spChg chg="del mod">
          <ac:chgData name="J'Amie Webster-Frederick" userId="1d2bad4f-0d7a-4c3a-98d4-2dcc853fdcd3" providerId="ADAL" clId="{721D5D6E-26B0-49EC-81BC-574C2B79F7F8}" dt="2023-04-06T18:22:40.600" v="4484" actId="478"/>
          <ac:spMkLst>
            <pc:docMk/>
            <pc:sldMk cId="3562416117" sldId="297"/>
            <ac:spMk id="3" creationId="{D4C36173-FA9C-A9DF-F41E-3C3EC5E59C8A}"/>
          </ac:spMkLst>
        </pc:spChg>
        <pc:spChg chg="add del mod">
          <ac:chgData name="J'Amie Webster-Frederick" userId="1d2bad4f-0d7a-4c3a-98d4-2dcc853fdcd3" providerId="ADAL" clId="{721D5D6E-26B0-49EC-81BC-574C2B79F7F8}" dt="2023-04-06T18:22:49.716" v="4485" actId="478"/>
          <ac:spMkLst>
            <pc:docMk/>
            <pc:sldMk cId="3562416117" sldId="297"/>
            <ac:spMk id="6" creationId="{D9B6C16E-B3F4-1C10-F543-CC012E97FA67}"/>
          </ac:spMkLst>
        </pc:spChg>
        <pc:graphicFrameChg chg="add del mod">
          <ac:chgData name="J'Amie Webster-Frederick" userId="1d2bad4f-0d7a-4c3a-98d4-2dcc853fdcd3" providerId="ADAL" clId="{721D5D6E-26B0-49EC-81BC-574C2B79F7F8}" dt="2023-04-06T18:55:42.496" v="4559" actId="20577"/>
          <ac:graphicFrameMkLst>
            <pc:docMk/>
            <pc:sldMk cId="3562416117" sldId="297"/>
            <ac:graphicFrameMk id="9" creationId="{22121844-AF56-49B4-CED0-F88A9DE9E76B}"/>
          </ac:graphicFrameMkLst>
        </pc:graphicFrameChg>
      </pc:sldChg>
    </pc:docChg>
  </pc:docChgLst>
  <pc:docChgLst>
    <pc:chgData name="Heather Kuhn" userId="S::hkuhn@health.nv.gov::a06970dc-f079-4df9-a0f5-f03329fd02ba" providerId="AD" clId="Web-{A4ABC132-36E5-3203-B257-A5FE02586AA1}"/>
    <pc:docChg chg="modSld">
      <pc:chgData name="Heather Kuhn" userId="S::hkuhn@health.nv.gov::a06970dc-f079-4df9-a0f5-f03329fd02ba" providerId="AD" clId="Web-{A4ABC132-36E5-3203-B257-A5FE02586AA1}" dt="2023-04-06T19:48:24.813" v="827"/>
      <pc:docMkLst>
        <pc:docMk/>
      </pc:docMkLst>
      <pc:sldChg chg="modSp">
        <pc:chgData name="Heather Kuhn" userId="S::hkuhn@health.nv.gov::a06970dc-f079-4df9-a0f5-f03329fd02ba" providerId="AD" clId="Web-{A4ABC132-36E5-3203-B257-A5FE02586AA1}" dt="2023-04-06T19:36:05.845" v="715"/>
        <pc:sldMkLst>
          <pc:docMk/>
          <pc:sldMk cId="2584772880" sldId="288"/>
        </pc:sldMkLst>
        <pc:graphicFrameChg chg="mod modGraphic">
          <ac:chgData name="Heather Kuhn" userId="S::hkuhn@health.nv.gov::a06970dc-f079-4df9-a0f5-f03329fd02ba" providerId="AD" clId="Web-{A4ABC132-36E5-3203-B257-A5FE02586AA1}" dt="2023-04-06T19:34:38.765" v="700"/>
          <ac:graphicFrameMkLst>
            <pc:docMk/>
            <pc:sldMk cId="2584772880" sldId="288"/>
            <ac:graphicFrameMk id="7" creationId="{C7C91B7F-B94D-465E-16A2-F6B7F3C7E017}"/>
          </ac:graphicFrameMkLst>
        </pc:graphicFrameChg>
        <pc:graphicFrameChg chg="mod modGraphic">
          <ac:chgData name="Heather Kuhn" userId="S::hkuhn@health.nv.gov::a06970dc-f079-4df9-a0f5-f03329fd02ba" providerId="AD" clId="Web-{A4ABC132-36E5-3203-B257-A5FE02586AA1}" dt="2023-04-06T19:36:05.845" v="715"/>
          <ac:graphicFrameMkLst>
            <pc:docMk/>
            <pc:sldMk cId="2584772880" sldId="288"/>
            <ac:graphicFrameMk id="9" creationId="{7651A685-CD19-3213-873E-743C66443FE4}"/>
          </ac:graphicFrameMkLst>
        </pc:graphicFrameChg>
      </pc:sldChg>
      <pc:sldChg chg="addSp delSp modSp">
        <pc:chgData name="Heather Kuhn" userId="S::hkuhn@health.nv.gov::a06970dc-f079-4df9-a0f5-f03329fd02ba" providerId="AD" clId="Web-{A4ABC132-36E5-3203-B257-A5FE02586AA1}" dt="2023-04-06T19:34:10.093" v="697"/>
        <pc:sldMkLst>
          <pc:docMk/>
          <pc:sldMk cId="4105502092" sldId="289"/>
        </pc:sldMkLst>
        <pc:graphicFrameChg chg="add mod modGraphic">
          <ac:chgData name="Heather Kuhn" userId="S::hkuhn@health.nv.gov::a06970dc-f079-4df9-a0f5-f03329fd02ba" providerId="AD" clId="Web-{A4ABC132-36E5-3203-B257-A5FE02586AA1}" dt="2023-04-06T19:34:10.093" v="697"/>
          <ac:graphicFrameMkLst>
            <pc:docMk/>
            <pc:sldMk cId="4105502092" sldId="289"/>
            <ac:graphicFrameMk id="5" creationId="{434B9C75-ED93-8EE2-6E59-DC4CCB133A72}"/>
          </ac:graphicFrameMkLst>
        </pc:graphicFrameChg>
        <pc:graphicFrameChg chg="del mod modGraphic">
          <ac:chgData name="Heather Kuhn" userId="S::hkuhn@health.nv.gov::a06970dc-f079-4df9-a0f5-f03329fd02ba" providerId="AD" clId="Web-{A4ABC132-36E5-3203-B257-A5FE02586AA1}" dt="2023-04-06T19:28:55.399" v="597"/>
          <ac:graphicFrameMkLst>
            <pc:docMk/>
            <pc:sldMk cId="4105502092" sldId="289"/>
            <ac:graphicFrameMk id="7" creationId="{CCC6B16E-403A-F909-3D43-E7569A57A242}"/>
          </ac:graphicFrameMkLst>
        </pc:graphicFrameChg>
      </pc:sldChg>
      <pc:sldChg chg="modSp">
        <pc:chgData name="Heather Kuhn" userId="S::hkuhn@health.nv.gov::a06970dc-f079-4df9-a0f5-f03329fd02ba" providerId="AD" clId="Web-{A4ABC132-36E5-3203-B257-A5FE02586AA1}" dt="2023-04-06T19:48:24.813" v="827"/>
        <pc:sldMkLst>
          <pc:docMk/>
          <pc:sldMk cId="2588688709" sldId="291"/>
        </pc:sldMkLst>
        <pc:graphicFrameChg chg="mod modGraphic">
          <ac:chgData name="Heather Kuhn" userId="S::hkuhn@health.nv.gov::a06970dc-f079-4df9-a0f5-f03329fd02ba" providerId="AD" clId="Web-{A4ABC132-36E5-3203-B257-A5FE02586AA1}" dt="2023-04-06T19:48:24.813" v="827"/>
          <ac:graphicFrameMkLst>
            <pc:docMk/>
            <pc:sldMk cId="2588688709" sldId="291"/>
            <ac:graphicFrameMk id="5" creationId="{646CAFA3-3E28-3EFF-6F2C-19760F5A59B9}"/>
          </ac:graphicFrameMkLst>
        </pc:graphicFrameChg>
      </pc:sldChg>
      <pc:sldChg chg="modSp">
        <pc:chgData name="Heather Kuhn" userId="S::hkuhn@health.nv.gov::a06970dc-f079-4df9-a0f5-f03329fd02ba" providerId="AD" clId="Web-{A4ABC132-36E5-3203-B257-A5FE02586AA1}" dt="2023-04-06T19:32:22.825" v="688" actId="1076"/>
        <pc:sldMkLst>
          <pc:docMk/>
          <pc:sldMk cId="2269010802" sldId="296"/>
        </pc:sldMkLst>
        <pc:graphicFrameChg chg="mod modGraphic">
          <ac:chgData name="Heather Kuhn" userId="S::hkuhn@health.nv.gov::a06970dc-f079-4df9-a0f5-f03329fd02ba" providerId="AD" clId="Web-{A4ABC132-36E5-3203-B257-A5FE02586AA1}" dt="2023-04-06T19:32:22.825" v="688" actId="1076"/>
          <ac:graphicFrameMkLst>
            <pc:docMk/>
            <pc:sldMk cId="2269010802" sldId="296"/>
            <ac:graphicFrameMk id="13" creationId="{216A6F46-099C-7F93-9FDB-630B8B63A66A}"/>
          </ac:graphicFrameMkLst>
        </pc:graphicFrameChg>
      </pc:sldChg>
    </pc:docChg>
  </pc:docChgLst>
  <pc:docChgLst>
    <pc:chgData name="Heather Kuhn" userId="S::hkuhn@health.nv.gov::a06970dc-f079-4df9-a0f5-f03329fd02ba" providerId="AD" clId="Web-{3A79EFE1-914F-5624-C33A-15056BFA47B5}"/>
    <pc:docChg chg="addSld delSld modSld">
      <pc:chgData name="Heather Kuhn" userId="S::hkuhn@health.nv.gov::a06970dc-f079-4df9-a0f5-f03329fd02ba" providerId="AD" clId="Web-{3A79EFE1-914F-5624-C33A-15056BFA47B5}" dt="2023-04-05T23:07:45.330" v="6618"/>
      <pc:docMkLst>
        <pc:docMk/>
      </pc:docMkLst>
      <pc:sldChg chg="modSp">
        <pc:chgData name="Heather Kuhn" userId="S::hkuhn@health.nv.gov::a06970dc-f079-4df9-a0f5-f03329fd02ba" providerId="AD" clId="Web-{3A79EFE1-914F-5624-C33A-15056BFA47B5}" dt="2023-04-05T17:25:57.431" v="1771"/>
        <pc:sldMkLst>
          <pc:docMk/>
          <pc:sldMk cId="190794822" sldId="277"/>
        </pc:sldMkLst>
        <pc:graphicFrameChg chg="modGraphic">
          <ac:chgData name="Heather Kuhn" userId="S::hkuhn@health.nv.gov::a06970dc-f079-4df9-a0f5-f03329fd02ba" providerId="AD" clId="Web-{3A79EFE1-914F-5624-C33A-15056BFA47B5}" dt="2023-04-05T17:25:57.431" v="1771"/>
          <ac:graphicFrameMkLst>
            <pc:docMk/>
            <pc:sldMk cId="190794822" sldId="277"/>
            <ac:graphicFrameMk id="7" creationId="{723E814B-FCA0-C8D8-EA12-0F3CE11AB4F6}"/>
          </ac:graphicFrameMkLst>
        </pc:graphicFrameChg>
      </pc:sldChg>
      <pc:sldChg chg="addSp delSp modSp">
        <pc:chgData name="Heather Kuhn" userId="S::hkuhn@health.nv.gov::a06970dc-f079-4df9-a0f5-f03329fd02ba" providerId="AD" clId="Web-{3A79EFE1-914F-5624-C33A-15056BFA47B5}" dt="2023-04-05T22:43:43.904" v="6123"/>
        <pc:sldMkLst>
          <pc:docMk/>
          <pc:sldMk cId="513148949" sldId="279"/>
        </pc:sldMkLst>
        <pc:spChg chg="del">
          <ac:chgData name="Heather Kuhn" userId="S::hkuhn@health.nv.gov::a06970dc-f079-4df9-a0f5-f03329fd02ba" providerId="AD" clId="Web-{3A79EFE1-914F-5624-C33A-15056BFA47B5}" dt="2023-04-05T17:14:47.094" v="1524"/>
          <ac:spMkLst>
            <pc:docMk/>
            <pc:sldMk cId="513148949" sldId="279"/>
            <ac:spMk id="3" creationId="{D810D1B8-1787-A111-FB1F-C95F80D87FC2}"/>
          </ac:spMkLst>
        </pc:spChg>
        <pc:spChg chg="add del mod">
          <ac:chgData name="Heather Kuhn" userId="S::hkuhn@health.nv.gov::a06970dc-f079-4df9-a0f5-f03329fd02ba" providerId="AD" clId="Web-{3A79EFE1-914F-5624-C33A-15056BFA47B5}" dt="2023-04-05T18:07:17.872" v="2700"/>
          <ac:spMkLst>
            <pc:docMk/>
            <pc:sldMk cId="513148949" sldId="279"/>
            <ac:spMk id="6" creationId="{0FB8A9C6-C5CA-9DB3-5825-43F01B013C76}"/>
          </ac:spMkLst>
        </pc:spChg>
        <pc:spChg chg="add del mod">
          <ac:chgData name="Heather Kuhn" userId="S::hkuhn@health.nv.gov::a06970dc-f079-4df9-a0f5-f03329fd02ba" providerId="AD" clId="Web-{3A79EFE1-914F-5624-C33A-15056BFA47B5}" dt="2023-04-05T17:52:47.142" v="2374"/>
          <ac:spMkLst>
            <pc:docMk/>
            <pc:sldMk cId="513148949" sldId="279"/>
            <ac:spMk id="9" creationId="{141CE5F6-E8DF-7712-6374-A419F8A79869}"/>
          </ac:spMkLst>
        </pc:spChg>
        <pc:spChg chg="add del mod">
          <ac:chgData name="Heather Kuhn" userId="S::hkuhn@health.nv.gov::a06970dc-f079-4df9-a0f5-f03329fd02ba" providerId="AD" clId="Web-{3A79EFE1-914F-5624-C33A-15056BFA47B5}" dt="2023-04-05T18:01:30.649" v="2530"/>
          <ac:spMkLst>
            <pc:docMk/>
            <pc:sldMk cId="513148949" sldId="279"/>
            <ac:spMk id="12" creationId="{3FAABDC2-A41F-73A5-CC04-77AC936988BB}"/>
          </ac:spMkLst>
        </pc:spChg>
        <pc:spChg chg="add del mod">
          <ac:chgData name="Heather Kuhn" userId="S::hkuhn@health.nv.gov::a06970dc-f079-4df9-a0f5-f03329fd02ba" providerId="AD" clId="Web-{3A79EFE1-914F-5624-C33A-15056BFA47B5}" dt="2023-04-05T22:42:08.418" v="6106"/>
          <ac:spMkLst>
            <pc:docMk/>
            <pc:sldMk cId="513148949" sldId="279"/>
            <ac:spMk id="15" creationId="{7D2A6815-A4EC-902C-0388-EA60FEBDBFA3}"/>
          </ac:spMkLst>
        </pc:spChg>
        <pc:graphicFrameChg chg="add del mod ord modGraphic">
          <ac:chgData name="Heather Kuhn" userId="S::hkuhn@health.nv.gov::a06970dc-f079-4df9-a0f5-f03329fd02ba" providerId="AD" clId="Web-{3A79EFE1-914F-5624-C33A-15056BFA47B5}" dt="2023-04-05T17:51:45.328" v="2367"/>
          <ac:graphicFrameMkLst>
            <pc:docMk/>
            <pc:sldMk cId="513148949" sldId="279"/>
            <ac:graphicFrameMk id="5" creationId="{91AD13A5-C103-80D7-3704-FE323C0FEDB5}"/>
          </ac:graphicFrameMkLst>
        </pc:graphicFrameChg>
        <pc:graphicFrameChg chg="add mod modGraphic">
          <ac:chgData name="Heather Kuhn" userId="S::hkuhn@health.nv.gov::a06970dc-f079-4df9-a0f5-f03329fd02ba" providerId="AD" clId="Web-{3A79EFE1-914F-5624-C33A-15056BFA47B5}" dt="2023-04-05T22:43:43.904" v="6123"/>
          <ac:graphicFrameMkLst>
            <pc:docMk/>
            <pc:sldMk cId="513148949" sldId="279"/>
            <ac:graphicFrameMk id="7" creationId="{39C606A9-26BE-5479-966B-64EC9711958A}"/>
          </ac:graphicFrameMkLst>
        </pc:graphicFrameChg>
        <pc:graphicFrameChg chg="add del mod ord modGraphic">
          <ac:chgData name="Heather Kuhn" userId="S::hkuhn@health.nv.gov::a06970dc-f079-4df9-a0f5-f03329fd02ba" providerId="AD" clId="Web-{3A79EFE1-914F-5624-C33A-15056BFA47B5}" dt="2023-04-05T17:54:31.784" v="2523"/>
          <ac:graphicFrameMkLst>
            <pc:docMk/>
            <pc:sldMk cId="513148949" sldId="279"/>
            <ac:graphicFrameMk id="10" creationId="{10F26B74-65B4-0A35-D459-E1FA2CE4830F}"/>
          </ac:graphicFrameMkLst>
        </pc:graphicFrameChg>
        <pc:graphicFrameChg chg="add del mod ord modGraphic">
          <ac:chgData name="Heather Kuhn" userId="S::hkuhn@health.nv.gov::a06970dc-f079-4df9-a0f5-f03329fd02ba" providerId="AD" clId="Web-{3A79EFE1-914F-5624-C33A-15056BFA47B5}" dt="2023-04-05T18:05:55.184" v="2676"/>
          <ac:graphicFrameMkLst>
            <pc:docMk/>
            <pc:sldMk cId="513148949" sldId="279"/>
            <ac:graphicFrameMk id="13" creationId="{7A0DF1FD-5EEB-46E1-F0BE-F074FB9CBA62}"/>
          </ac:graphicFrameMkLst>
        </pc:graphicFrameChg>
      </pc:sldChg>
      <pc:sldChg chg="addSp delSp modSp">
        <pc:chgData name="Heather Kuhn" userId="S::hkuhn@health.nv.gov::a06970dc-f079-4df9-a0f5-f03329fd02ba" providerId="AD" clId="Web-{3A79EFE1-914F-5624-C33A-15056BFA47B5}" dt="2023-04-05T22:48:12.470" v="6208"/>
        <pc:sldMkLst>
          <pc:docMk/>
          <pc:sldMk cId="2034339380" sldId="280"/>
        </pc:sldMkLst>
        <pc:spChg chg="del">
          <ac:chgData name="Heather Kuhn" userId="S::hkuhn@health.nv.gov::a06970dc-f079-4df9-a0f5-f03329fd02ba" providerId="AD" clId="Web-{3A79EFE1-914F-5624-C33A-15056BFA47B5}" dt="2023-04-05T17:05:06.414" v="1287"/>
          <ac:spMkLst>
            <pc:docMk/>
            <pc:sldMk cId="2034339380" sldId="280"/>
            <ac:spMk id="3" creationId="{025E217C-E379-0DFA-CE0B-7FFAE971BFD9}"/>
          </ac:spMkLst>
        </pc:spChg>
        <pc:spChg chg="add del mod">
          <ac:chgData name="Heather Kuhn" userId="S::hkuhn@health.nv.gov::a06970dc-f079-4df9-a0f5-f03329fd02ba" providerId="AD" clId="Web-{3A79EFE1-914F-5624-C33A-15056BFA47B5}" dt="2023-04-05T22:44:04.888" v="6125"/>
          <ac:spMkLst>
            <pc:docMk/>
            <pc:sldMk cId="2034339380" sldId="280"/>
            <ac:spMk id="6" creationId="{D27F2888-8709-100E-0E2F-4B8DF333CA64}"/>
          </ac:spMkLst>
        </pc:spChg>
        <pc:spChg chg="add del mod">
          <ac:chgData name="Heather Kuhn" userId="S::hkuhn@health.nv.gov::a06970dc-f079-4df9-a0f5-f03329fd02ba" providerId="AD" clId="Web-{3A79EFE1-914F-5624-C33A-15056BFA47B5}" dt="2023-04-05T18:12:59.018" v="2770"/>
          <ac:spMkLst>
            <pc:docMk/>
            <pc:sldMk cId="2034339380" sldId="280"/>
            <ac:spMk id="10" creationId="{D3F23377-3296-6035-3619-0308D61B61FE}"/>
          </ac:spMkLst>
        </pc:spChg>
        <pc:graphicFrameChg chg="add del mod ord modGraphic">
          <ac:chgData name="Heather Kuhn" userId="S::hkuhn@health.nv.gov::a06970dc-f079-4df9-a0f5-f03329fd02ba" providerId="AD" clId="Web-{3A79EFE1-914F-5624-C33A-15056BFA47B5}" dt="2023-04-05T18:10:43.578" v="2765"/>
          <ac:graphicFrameMkLst>
            <pc:docMk/>
            <pc:sldMk cId="2034339380" sldId="280"/>
            <ac:graphicFrameMk id="5" creationId="{5B53EC94-4AE7-8C4A-CCF0-AA479743DF91}"/>
          </ac:graphicFrameMkLst>
        </pc:graphicFrameChg>
        <pc:graphicFrameChg chg="add del mod modGraphic">
          <ac:chgData name="Heather Kuhn" userId="S::hkuhn@health.nv.gov::a06970dc-f079-4df9-a0f5-f03329fd02ba" providerId="AD" clId="Web-{3A79EFE1-914F-5624-C33A-15056BFA47B5}" dt="2023-04-05T18:18:20.585" v="2877"/>
          <ac:graphicFrameMkLst>
            <pc:docMk/>
            <pc:sldMk cId="2034339380" sldId="280"/>
            <ac:graphicFrameMk id="8" creationId="{5BFB4E08-A80E-F58C-B381-5AAD48DB6DF6}"/>
          </ac:graphicFrameMkLst>
        </pc:graphicFrameChg>
        <pc:graphicFrameChg chg="add mod ord modGraphic">
          <ac:chgData name="Heather Kuhn" userId="S::hkuhn@health.nv.gov::a06970dc-f079-4df9-a0f5-f03329fd02ba" providerId="AD" clId="Web-{3A79EFE1-914F-5624-C33A-15056BFA47B5}" dt="2023-04-05T22:48:12.470" v="6208"/>
          <ac:graphicFrameMkLst>
            <pc:docMk/>
            <pc:sldMk cId="2034339380" sldId="280"/>
            <ac:graphicFrameMk id="12" creationId="{369A3039-0934-2318-7F15-91B460F3E2E0}"/>
          </ac:graphicFrameMkLst>
        </pc:graphicFrameChg>
      </pc:sldChg>
      <pc:sldChg chg="addSp delSp modSp">
        <pc:chgData name="Heather Kuhn" userId="S::hkuhn@health.nv.gov::a06970dc-f079-4df9-a0f5-f03329fd02ba" providerId="AD" clId="Web-{3A79EFE1-914F-5624-C33A-15056BFA47B5}" dt="2023-04-05T22:51:39.973" v="6266"/>
        <pc:sldMkLst>
          <pc:docMk/>
          <pc:sldMk cId="3214434440" sldId="281"/>
        </pc:sldMkLst>
        <pc:spChg chg="mod">
          <ac:chgData name="Heather Kuhn" userId="S::hkuhn@health.nv.gov::a06970dc-f079-4df9-a0f5-f03329fd02ba" providerId="AD" clId="Web-{3A79EFE1-914F-5624-C33A-15056BFA47B5}" dt="2023-04-05T22:46:16.343" v="6151" actId="20577"/>
          <ac:spMkLst>
            <pc:docMk/>
            <pc:sldMk cId="3214434440" sldId="281"/>
            <ac:spMk id="3" creationId="{5E59A9E7-35B7-4910-AC20-2835F72D9A5F}"/>
          </ac:spMkLst>
        </pc:spChg>
        <pc:graphicFrameChg chg="add del mod modGraphic">
          <ac:chgData name="Heather Kuhn" userId="S::hkuhn@health.nv.gov::a06970dc-f079-4df9-a0f5-f03329fd02ba" providerId="AD" clId="Web-{3A79EFE1-914F-5624-C33A-15056BFA47B5}" dt="2023-04-05T18:23:06.370" v="3048"/>
          <ac:graphicFrameMkLst>
            <pc:docMk/>
            <pc:sldMk cId="3214434440" sldId="281"/>
            <ac:graphicFrameMk id="5" creationId="{5DBA4E58-8D8C-9865-5D80-B50927150994}"/>
          </ac:graphicFrameMkLst>
        </pc:graphicFrameChg>
        <pc:graphicFrameChg chg="add mod modGraphic">
          <ac:chgData name="Heather Kuhn" userId="S::hkuhn@health.nv.gov::a06970dc-f079-4df9-a0f5-f03329fd02ba" providerId="AD" clId="Web-{3A79EFE1-914F-5624-C33A-15056BFA47B5}" dt="2023-04-05T22:51:39.973" v="6266"/>
          <ac:graphicFrameMkLst>
            <pc:docMk/>
            <pc:sldMk cId="3214434440" sldId="281"/>
            <ac:graphicFrameMk id="7" creationId="{3B4686D7-CF0A-EE8F-C95F-6653C6413D13}"/>
          </ac:graphicFrameMkLst>
        </pc:graphicFrameChg>
      </pc:sldChg>
      <pc:sldChg chg="addSp delSp modSp">
        <pc:chgData name="Heather Kuhn" userId="S::hkuhn@health.nv.gov::a06970dc-f079-4df9-a0f5-f03329fd02ba" providerId="AD" clId="Web-{3A79EFE1-914F-5624-C33A-15056BFA47B5}" dt="2023-04-05T23:06:57.298" v="6617" actId="1076"/>
        <pc:sldMkLst>
          <pc:docMk/>
          <pc:sldMk cId="2075869037" sldId="282"/>
        </pc:sldMkLst>
        <pc:spChg chg="mod">
          <ac:chgData name="Heather Kuhn" userId="S::hkuhn@health.nv.gov::a06970dc-f079-4df9-a0f5-f03329fd02ba" providerId="AD" clId="Web-{3A79EFE1-914F-5624-C33A-15056BFA47B5}" dt="2023-04-05T18:57:16.789" v="3718" actId="20577"/>
          <ac:spMkLst>
            <pc:docMk/>
            <pc:sldMk cId="2075869037" sldId="282"/>
            <ac:spMk id="3" creationId="{3ABA6667-3826-394C-15FC-E9451DA852D5}"/>
          </ac:spMkLst>
        </pc:spChg>
        <pc:graphicFrameChg chg="add del mod modGraphic">
          <ac:chgData name="Heather Kuhn" userId="S::hkuhn@health.nv.gov::a06970dc-f079-4df9-a0f5-f03329fd02ba" providerId="AD" clId="Web-{3A79EFE1-914F-5624-C33A-15056BFA47B5}" dt="2023-04-05T18:36:53.116" v="3427"/>
          <ac:graphicFrameMkLst>
            <pc:docMk/>
            <pc:sldMk cId="2075869037" sldId="282"/>
            <ac:graphicFrameMk id="5" creationId="{62CDDB20-A8B4-B0AB-9AF8-218A3AE974D9}"/>
          </ac:graphicFrameMkLst>
        </pc:graphicFrameChg>
        <pc:graphicFrameChg chg="add mod modGraphic">
          <ac:chgData name="Heather Kuhn" userId="S::hkuhn@health.nv.gov::a06970dc-f079-4df9-a0f5-f03329fd02ba" providerId="AD" clId="Web-{3A79EFE1-914F-5624-C33A-15056BFA47B5}" dt="2023-04-05T23:06:57.298" v="6617" actId="1076"/>
          <ac:graphicFrameMkLst>
            <pc:docMk/>
            <pc:sldMk cId="2075869037" sldId="282"/>
            <ac:graphicFrameMk id="7" creationId="{D4409036-BFBD-D26D-07A5-2154CB31BDB8}"/>
          </ac:graphicFrameMkLst>
        </pc:graphicFrameChg>
      </pc:sldChg>
      <pc:sldChg chg="addSp delSp modSp">
        <pc:chgData name="Heather Kuhn" userId="S::hkuhn@health.nv.gov::a06970dc-f079-4df9-a0f5-f03329fd02ba" providerId="AD" clId="Web-{3A79EFE1-914F-5624-C33A-15056BFA47B5}" dt="2023-04-05T22:51:47.567" v="6277"/>
        <pc:sldMkLst>
          <pc:docMk/>
          <pc:sldMk cId="1603341039" sldId="283"/>
        </pc:sldMkLst>
        <pc:spChg chg="mod">
          <ac:chgData name="Heather Kuhn" userId="S::hkuhn@health.nv.gov::a06970dc-f079-4df9-a0f5-f03329fd02ba" providerId="AD" clId="Web-{3A79EFE1-914F-5624-C33A-15056BFA47B5}" dt="2023-04-05T22:29:35.751" v="5841" actId="20577"/>
          <ac:spMkLst>
            <pc:docMk/>
            <pc:sldMk cId="1603341039" sldId="283"/>
            <ac:spMk id="3" creationId="{D4788E84-5D20-7C63-4942-73C703EEE975}"/>
          </ac:spMkLst>
        </pc:spChg>
        <pc:graphicFrameChg chg="add del mod modGraphic">
          <ac:chgData name="Heather Kuhn" userId="S::hkuhn@health.nv.gov::a06970dc-f079-4df9-a0f5-f03329fd02ba" providerId="AD" clId="Web-{3A79EFE1-914F-5624-C33A-15056BFA47B5}" dt="2023-04-05T18:30:58.298" v="3318"/>
          <ac:graphicFrameMkLst>
            <pc:docMk/>
            <pc:sldMk cId="1603341039" sldId="283"/>
            <ac:graphicFrameMk id="5" creationId="{073AAA17-D74F-444E-9594-8ACE2D70C422}"/>
          </ac:graphicFrameMkLst>
        </pc:graphicFrameChg>
        <pc:graphicFrameChg chg="add mod modGraphic">
          <ac:chgData name="Heather Kuhn" userId="S::hkuhn@health.nv.gov::a06970dc-f079-4df9-a0f5-f03329fd02ba" providerId="AD" clId="Web-{3A79EFE1-914F-5624-C33A-15056BFA47B5}" dt="2023-04-05T22:51:47.567" v="6277"/>
          <ac:graphicFrameMkLst>
            <pc:docMk/>
            <pc:sldMk cId="1603341039" sldId="283"/>
            <ac:graphicFrameMk id="7" creationId="{2DDCC40C-EF21-1DA3-1D9C-94E53862BE39}"/>
          </ac:graphicFrameMkLst>
        </pc:graphicFrameChg>
      </pc:sldChg>
      <pc:sldChg chg="addSp delSp modSp">
        <pc:chgData name="Heather Kuhn" userId="S::hkuhn@health.nv.gov::a06970dc-f079-4df9-a0f5-f03329fd02ba" providerId="AD" clId="Web-{3A79EFE1-914F-5624-C33A-15056BFA47B5}" dt="2023-04-05T23:06:49.361" v="6616" actId="1076"/>
        <pc:sldMkLst>
          <pc:docMk/>
          <pc:sldMk cId="3457662168" sldId="284"/>
        </pc:sldMkLst>
        <pc:spChg chg="del mod">
          <ac:chgData name="Heather Kuhn" userId="S::hkuhn@health.nv.gov::a06970dc-f079-4df9-a0f5-f03329fd02ba" providerId="AD" clId="Web-{3A79EFE1-914F-5624-C33A-15056BFA47B5}" dt="2023-04-05T18:43:28.793" v="3534"/>
          <ac:spMkLst>
            <pc:docMk/>
            <pc:sldMk cId="3457662168" sldId="284"/>
            <ac:spMk id="6" creationId="{015D777E-83DC-6F36-1891-58C3BAF472E3}"/>
          </ac:spMkLst>
        </pc:spChg>
        <pc:spChg chg="add del mod">
          <ac:chgData name="Heather Kuhn" userId="S::hkuhn@health.nv.gov::a06970dc-f079-4df9-a0f5-f03329fd02ba" providerId="AD" clId="Web-{3A79EFE1-914F-5624-C33A-15056BFA47B5}" dt="2023-04-05T22:30:43.611" v="5845"/>
          <ac:spMkLst>
            <pc:docMk/>
            <pc:sldMk cId="3457662168" sldId="284"/>
            <ac:spMk id="9" creationId="{39558B33-2348-DA34-2B0E-0BCE2A62F963}"/>
          </ac:spMkLst>
        </pc:spChg>
        <pc:graphicFrameChg chg="add mod ord modGraphic">
          <ac:chgData name="Heather Kuhn" userId="S::hkuhn@health.nv.gov::a06970dc-f079-4df9-a0f5-f03329fd02ba" providerId="AD" clId="Web-{3A79EFE1-914F-5624-C33A-15056BFA47B5}" dt="2023-04-05T23:06:49.361" v="6616" actId="1076"/>
          <ac:graphicFrameMkLst>
            <pc:docMk/>
            <pc:sldMk cId="3457662168" sldId="284"/>
            <ac:graphicFrameMk id="5" creationId="{160487D6-2B27-A7AB-48BB-1C06A48EADB9}"/>
          </ac:graphicFrameMkLst>
        </pc:graphicFrameChg>
        <pc:graphicFrameChg chg="del mod modGraphic">
          <ac:chgData name="Heather Kuhn" userId="S::hkuhn@health.nv.gov::a06970dc-f079-4df9-a0f5-f03329fd02ba" providerId="AD" clId="Web-{3A79EFE1-914F-5624-C33A-15056BFA47B5}" dt="2023-04-05T18:40:15.181" v="3497"/>
          <ac:graphicFrameMkLst>
            <pc:docMk/>
            <pc:sldMk cId="3457662168" sldId="284"/>
            <ac:graphicFrameMk id="5" creationId="{D6040EE6-1FDB-8DD5-0C68-641745BD8284}"/>
          </ac:graphicFrameMkLst>
        </pc:graphicFrameChg>
        <pc:graphicFrameChg chg="add del mod modGraphic">
          <ac:chgData name="Heather Kuhn" userId="S::hkuhn@health.nv.gov::a06970dc-f079-4df9-a0f5-f03329fd02ba" providerId="AD" clId="Web-{3A79EFE1-914F-5624-C33A-15056BFA47B5}" dt="2023-04-05T22:36:17.553" v="6028"/>
          <ac:graphicFrameMkLst>
            <pc:docMk/>
            <pc:sldMk cId="3457662168" sldId="284"/>
            <ac:graphicFrameMk id="7" creationId="{43223EB8-7CE5-2814-772C-E3BCF2D00C35}"/>
          </ac:graphicFrameMkLst>
        </pc:graphicFrameChg>
      </pc:sldChg>
      <pc:sldChg chg="addSp delSp modSp del">
        <pc:chgData name="Heather Kuhn" userId="S::hkuhn@health.nv.gov::a06970dc-f079-4df9-a0f5-f03329fd02ba" providerId="AD" clId="Web-{3A79EFE1-914F-5624-C33A-15056BFA47B5}" dt="2023-04-05T23:06:34.158" v="6615"/>
        <pc:sldMkLst>
          <pc:docMk/>
          <pc:sldMk cId="249049817" sldId="285"/>
        </pc:sldMkLst>
        <pc:spChg chg="mod">
          <ac:chgData name="Heather Kuhn" userId="S::hkuhn@health.nv.gov::a06970dc-f079-4df9-a0f5-f03329fd02ba" providerId="AD" clId="Web-{3A79EFE1-914F-5624-C33A-15056BFA47B5}" dt="2023-04-05T15:50:42.319" v="363" actId="1076"/>
          <ac:spMkLst>
            <pc:docMk/>
            <pc:sldMk cId="249049817" sldId="285"/>
            <ac:spMk id="6" creationId="{533B5E60-B487-E067-B1D1-530A72E46527}"/>
          </ac:spMkLst>
        </pc:spChg>
        <pc:spChg chg="del mod">
          <ac:chgData name="Heather Kuhn" userId="S::hkuhn@health.nv.gov::a06970dc-f079-4df9-a0f5-f03329fd02ba" providerId="AD" clId="Web-{3A79EFE1-914F-5624-C33A-15056BFA47B5}" dt="2023-04-05T18:54:36.755" v="3673"/>
          <ac:spMkLst>
            <pc:docMk/>
            <pc:sldMk cId="249049817" sldId="285"/>
            <ac:spMk id="9" creationId="{0B560A10-B436-2633-8446-61EEC748B98E}"/>
          </ac:spMkLst>
        </pc:spChg>
        <pc:spChg chg="add del mod">
          <ac:chgData name="Heather Kuhn" userId="S::hkuhn@health.nv.gov::a06970dc-f079-4df9-a0f5-f03329fd02ba" providerId="AD" clId="Web-{3A79EFE1-914F-5624-C33A-15056BFA47B5}" dt="2023-04-05T18:51:50.425" v="3617"/>
          <ac:spMkLst>
            <pc:docMk/>
            <pc:sldMk cId="249049817" sldId="285"/>
            <ac:spMk id="11" creationId="{E615ECB1-B112-2F39-A1B3-FBD08E502868}"/>
          </ac:spMkLst>
        </pc:spChg>
        <pc:graphicFrameChg chg="del mod modGraphic">
          <ac:chgData name="Heather Kuhn" userId="S::hkuhn@health.nv.gov::a06970dc-f079-4df9-a0f5-f03329fd02ba" providerId="AD" clId="Web-{3A79EFE1-914F-5624-C33A-15056BFA47B5}" dt="2023-04-05T18:49:25.032" v="3608"/>
          <ac:graphicFrameMkLst>
            <pc:docMk/>
            <pc:sldMk cId="249049817" sldId="285"/>
            <ac:graphicFrameMk id="5" creationId="{109C4EE8-6960-7CB1-7A88-3A0766B2149B}"/>
          </ac:graphicFrameMkLst>
        </pc:graphicFrameChg>
        <pc:graphicFrameChg chg="add del mod modGraphic">
          <ac:chgData name="Heather Kuhn" userId="S::hkuhn@health.nv.gov::a06970dc-f079-4df9-a0f5-f03329fd02ba" providerId="AD" clId="Web-{3A79EFE1-914F-5624-C33A-15056BFA47B5}" dt="2023-04-05T18:52:24.957" v="3619"/>
          <ac:graphicFrameMkLst>
            <pc:docMk/>
            <pc:sldMk cId="249049817" sldId="285"/>
            <ac:graphicFrameMk id="7" creationId="{58B80291-40B2-7612-999F-1756BF99EA47}"/>
          </ac:graphicFrameMkLst>
        </pc:graphicFrameChg>
        <pc:graphicFrameChg chg="add mod ord modGraphic">
          <ac:chgData name="Heather Kuhn" userId="S::hkuhn@health.nv.gov::a06970dc-f079-4df9-a0f5-f03329fd02ba" providerId="AD" clId="Web-{3A79EFE1-914F-5624-C33A-15056BFA47B5}" dt="2023-04-05T22:52:24.255" v="6282"/>
          <ac:graphicFrameMkLst>
            <pc:docMk/>
            <pc:sldMk cId="249049817" sldId="285"/>
            <ac:graphicFrameMk id="13" creationId="{49DEB1C3-A4F6-7491-86D4-D2D4D712FB62}"/>
          </ac:graphicFrameMkLst>
        </pc:graphicFrameChg>
      </pc:sldChg>
      <pc:sldChg chg="addSp delSp modSp del">
        <pc:chgData name="Heather Kuhn" userId="S::hkuhn@health.nv.gov::a06970dc-f079-4df9-a0f5-f03329fd02ba" providerId="AD" clId="Web-{3A79EFE1-914F-5624-C33A-15056BFA47B5}" dt="2023-04-05T21:20:37.723" v="5018"/>
        <pc:sldMkLst>
          <pc:docMk/>
          <pc:sldMk cId="2805927328" sldId="286"/>
        </pc:sldMkLst>
        <pc:spChg chg="del mod">
          <ac:chgData name="Heather Kuhn" userId="S::hkuhn@health.nv.gov::a06970dc-f079-4df9-a0f5-f03329fd02ba" providerId="AD" clId="Web-{3A79EFE1-914F-5624-C33A-15056BFA47B5}" dt="2023-04-05T18:58:26.962" v="3725"/>
          <ac:spMkLst>
            <pc:docMk/>
            <pc:sldMk cId="2805927328" sldId="286"/>
            <ac:spMk id="8" creationId="{4A6988FA-CC69-7B81-412B-79CE5CAE44E4}"/>
          </ac:spMkLst>
        </pc:spChg>
        <pc:spChg chg="add mod">
          <ac:chgData name="Heather Kuhn" userId="S::hkuhn@health.nv.gov::a06970dc-f079-4df9-a0f5-f03329fd02ba" providerId="AD" clId="Web-{3A79EFE1-914F-5624-C33A-15056BFA47B5}" dt="2023-04-05T20:48:53.323" v="4841" actId="14100"/>
          <ac:spMkLst>
            <pc:docMk/>
            <pc:sldMk cId="2805927328" sldId="286"/>
            <ac:spMk id="8" creationId="{693DBC40-56D2-F1EC-7D6F-287A675A15E7}"/>
          </ac:spMkLst>
        </pc:spChg>
        <pc:spChg chg="add del mod">
          <ac:chgData name="Heather Kuhn" userId="S::hkuhn@health.nv.gov::a06970dc-f079-4df9-a0f5-f03329fd02ba" providerId="AD" clId="Web-{3A79EFE1-914F-5624-C33A-15056BFA47B5}" dt="2023-04-05T19:07:04.906" v="3825"/>
          <ac:spMkLst>
            <pc:docMk/>
            <pc:sldMk cId="2805927328" sldId="286"/>
            <ac:spMk id="9" creationId="{18D43BA2-C5AC-C50C-FFA0-9F440E7B7629}"/>
          </ac:spMkLst>
        </pc:spChg>
        <pc:spChg chg="add del mod">
          <ac:chgData name="Heather Kuhn" userId="S::hkuhn@health.nv.gov::a06970dc-f079-4df9-a0f5-f03329fd02ba" providerId="AD" clId="Web-{3A79EFE1-914F-5624-C33A-15056BFA47B5}" dt="2023-04-05T20:43:39.272" v="4606"/>
          <ac:spMkLst>
            <pc:docMk/>
            <pc:sldMk cId="2805927328" sldId="286"/>
            <ac:spMk id="20" creationId="{381D3376-F57B-5201-11A9-47A581F2A409}"/>
          </ac:spMkLst>
        </pc:spChg>
        <pc:graphicFrameChg chg="del mod modGraphic">
          <ac:chgData name="Heather Kuhn" userId="S::hkuhn@health.nv.gov::a06970dc-f079-4df9-a0f5-f03329fd02ba" providerId="AD" clId="Web-{3A79EFE1-914F-5624-C33A-15056BFA47B5}" dt="2023-04-05T19:01:26.839" v="3785"/>
          <ac:graphicFrameMkLst>
            <pc:docMk/>
            <pc:sldMk cId="2805927328" sldId="286"/>
            <ac:graphicFrameMk id="5" creationId="{820B611D-7BAB-DDAF-C7FD-881B647FC665}"/>
          </ac:graphicFrameMkLst>
        </pc:graphicFrameChg>
        <pc:graphicFrameChg chg="add del mod ord modGraphic">
          <ac:chgData name="Heather Kuhn" userId="S::hkuhn@health.nv.gov::a06970dc-f079-4df9-a0f5-f03329fd02ba" providerId="AD" clId="Web-{3A79EFE1-914F-5624-C33A-15056BFA47B5}" dt="2023-04-05T20:48:39.041" v="4840"/>
          <ac:graphicFrameMkLst>
            <pc:docMk/>
            <pc:sldMk cId="2805927328" sldId="286"/>
            <ac:graphicFrameMk id="5" creationId="{9A642764-317A-AA20-8F2B-A9BC0D8CC5B1}"/>
          </ac:graphicFrameMkLst>
        </pc:graphicFrameChg>
        <pc:graphicFrameChg chg="add mod modGraphic">
          <ac:chgData name="Heather Kuhn" userId="S::hkuhn@health.nv.gov::a06970dc-f079-4df9-a0f5-f03329fd02ba" providerId="AD" clId="Web-{3A79EFE1-914F-5624-C33A-15056BFA47B5}" dt="2023-04-05T20:48:06.103" v="4821"/>
          <ac:graphicFrameMkLst>
            <pc:docMk/>
            <pc:sldMk cId="2805927328" sldId="286"/>
            <ac:graphicFrameMk id="6" creationId="{04DE62ED-C080-213E-FF4F-08FAD8B67974}"/>
          </ac:graphicFrameMkLst>
        </pc:graphicFrameChg>
        <pc:graphicFrameChg chg="add del mod ord modGraphic">
          <ac:chgData name="Heather Kuhn" userId="S::hkuhn@health.nv.gov::a06970dc-f079-4df9-a0f5-f03329fd02ba" providerId="AD" clId="Web-{3A79EFE1-914F-5624-C33A-15056BFA47B5}" dt="2023-04-05T19:01:40.839" v="3787"/>
          <ac:graphicFrameMkLst>
            <pc:docMk/>
            <pc:sldMk cId="2805927328" sldId="286"/>
            <ac:graphicFrameMk id="10" creationId="{F308A107-7D03-0FAC-9190-BEB1103B8BA7}"/>
          </ac:graphicFrameMkLst>
        </pc:graphicFrameChg>
        <pc:graphicFrameChg chg="add del mod ord modGraphic">
          <ac:chgData name="Heather Kuhn" userId="S::hkuhn@health.nv.gov::a06970dc-f079-4df9-a0f5-f03329fd02ba" providerId="AD" clId="Web-{3A79EFE1-914F-5624-C33A-15056BFA47B5}" dt="2023-04-05T19:09:29.674" v="3890"/>
          <ac:graphicFrameMkLst>
            <pc:docMk/>
            <pc:sldMk cId="2805927328" sldId="286"/>
            <ac:graphicFrameMk id="18" creationId="{D8C4B621-0537-D0F5-A76B-E86167167B09}"/>
          </ac:graphicFrameMkLst>
        </pc:graphicFrameChg>
      </pc:sldChg>
      <pc:sldChg chg="addSp delSp modSp">
        <pc:chgData name="Heather Kuhn" userId="S::hkuhn@health.nv.gov::a06970dc-f079-4df9-a0f5-f03329fd02ba" providerId="AD" clId="Web-{3A79EFE1-914F-5624-C33A-15056BFA47B5}" dt="2023-04-05T23:04:45.515" v="6613"/>
        <pc:sldMkLst>
          <pc:docMk/>
          <pc:sldMk cId="2584772880" sldId="288"/>
        </pc:sldMkLst>
        <pc:spChg chg="mod">
          <ac:chgData name="Heather Kuhn" userId="S::hkuhn@health.nv.gov::a06970dc-f079-4df9-a0f5-f03329fd02ba" providerId="AD" clId="Web-{3A79EFE1-914F-5624-C33A-15056BFA47B5}" dt="2023-04-05T21:57:40.723" v="5296" actId="20577"/>
          <ac:spMkLst>
            <pc:docMk/>
            <pc:sldMk cId="2584772880" sldId="288"/>
            <ac:spMk id="3" creationId="{AE0700DD-E397-BDD6-DCD1-B75BAFAC2F46}"/>
          </ac:spMkLst>
        </pc:spChg>
        <pc:graphicFrameChg chg="del mod modGraphic">
          <ac:chgData name="Heather Kuhn" userId="S::hkuhn@health.nv.gov::a06970dc-f079-4df9-a0f5-f03329fd02ba" providerId="AD" clId="Web-{3A79EFE1-914F-5624-C33A-15056BFA47B5}" dt="2023-04-05T22:12:14.236" v="5754"/>
          <ac:graphicFrameMkLst>
            <pc:docMk/>
            <pc:sldMk cId="2584772880" sldId="288"/>
            <ac:graphicFrameMk id="5" creationId="{3EEBF577-F171-1F15-95EC-D47605D24CDE}"/>
          </ac:graphicFrameMkLst>
        </pc:graphicFrameChg>
        <pc:graphicFrameChg chg="del mod modGraphic">
          <ac:chgData name="Heather Kuhn" userId="S::hkuhn@health.nv.gov::a06970dc-f079-4df9-a0f5-f03329fd02ba" providerId="AD" clId="Web-{3A79EFE1-914F-5624-C33A-15056BFA47B5}" dt="2023-04-05T22:06:14.528" v="5626"/>
          <ac:graphicFrameMkLst>
            <pc:docMk/>
            <pc:sldMk cId="2584772880" sldId="288"/>
            <ac:graphicFrameMk id="6" creationId="{581B76D3-B472-A0FE-80C2-D3D3922060F7}"/>
          </ac:graphicFrameMkLst>
        </pc:graphicFrameChg>
        <pc:graphicFrameChg chg="add mod modGraphic">
          <ac:chgData name="Heather Kuhn" userId="S::hkuhn@health.nv.gov::a06970dc-f079-4df9-a0f5-f03329fd02ba" providerId="AD" clId="Web-{3A79EFE1-914F-5624-C33A-15056BFA47B5}" dt="2023-04-05T23:04:45.515" v="6613"/>
          <ac:graphicFrameMkLst>
            <pc:docMk/>
            <pc:sldMk cId="2584772880" sldId="288"/>
            <ac:graphicFrameMk id="7" creationId="{C7C91B7F-B94D-465E-16A2-F6B7F3C7E017}"/>
          </ac:graphicFrameMkLst>
        </pc:graphicFrameChg>
        <pc:graphicFrameChg chg="add mod modGraphic">
          <ac:chgData name="Heather Kuhn" userId="S::hkuhn@health.nv.gov::a06970dc-f079-4df9-a0f5-f03329fd02ba" providerId="AD" clId="Web-{3A79EFE1-914F-5624-C33A-15056BFA47B5}" dt="2023-04-05T23:04:38.187" v="6612"/>
          <ac:graphicFrameMkLst>
            <pc:docMk/>
            <pc:sldMk cId="2584772880" sldId="288"/>
            <ac:graphicFrameMk id="9" creationId="{7651A685-CD19-3213-873E-743C66443FE4}"/>
          </ac:graphicFrameMkLst>
        </pc:graphicFrameChg>
      </pc:sldChg>
      <pc:sldChg chg="addSp delSp modSp">
        <pc:chgData name="Heather Kuhn" userId="S::hkuhn@health.nv.gov::a06970dc-f079-4df9-a0f5-f03329fd02ba" providerId="AD" clId="Web-{3A79EFE1-914F-5624-C33A-15056BFA47B5}" dt="2023-04-05T23:05:16.219" v="6614"/>
        <pc:sldMkLst>
          <pc:docMk/>
          <pc:sldMk cId="4105502092" sldId="289"/>
        </pc:sldMkLst>
        <pc:spChg chg="mod">
          <ac:chgData name="Heather Kuhn" userId="S::hkuhn@health.nv.gov::a06970dc-f079-4df9-a0f5-f03329fd02ba" providerId="AD" clId="Web-{3A79EFE1-914F-5624-C33A-15056BFA47B5}" dt="2023-04-05T23:04:04.968" v="6610" actId="20577"/>
          <ac:spMkLst>
            <pc:docMk/>
            <pc:sldMk cId="4105502092" sldId="289"/>
            <ac:spMk id="2" creationId="{CFE24339-E1FD-E0E5-7BBD-02A623FC0CA7}"/>
          </ac:spMkLst>
        </pc:spChg>
        <pc:spChg chg="mod">
          <ac:chgData name="Heather Kuhn" userId="S::hkuhn@health.nv.gov::a06970dc-f079-4df9-a0f5-f03329fd02ba" providerId="AD" clId="Web-{3A79EFE1-914F-5624-C33A-15056BFA47B5}" dt="2023-04-05T22:57:15.650" v="6438" actId="20577"/>
          <ac:spMkLst>
            <pc:docMk/>
            <pc:sldMk cId="4105502092" sldId="289"/>
            <ac:spMk id="3" creationId="{4B7BCDFB-9498-1C92-3F1A-D8C69C933FE8}"/>
          </ac:spMkLst>
        </pc:spChg>
        <pc:graphicFrameChg chg="del mod modGraphic">
          <ac:chgData name="Heather Kuhn" userId="S::hkuhn@health.nv.gov::a06970dc-f079-4df9-a0f5-f03329fd02ba" providerId="AD" clId="Web-{3A79EFE1-914F-5624-C33A-15056BFA47B5}" dt="2023-04-05T22:58:32.119" v="6498"/>
          <ac:graphicFrameMkLst>
            <pc:docMk/>
            <pc:sldMk cId="4105502092" sldId="289"/>
            <ac:graphicFrameMk id="5" creationId="{F77C7924-0EB4-C9A9-BA64-5A30E940C63A}"/>
          </ac:graphicFrameMkLst>
        </pc:graphicFrameChg>
        <pc:graphicFrameChg chg="add mod modGraphic">
          <ac:chgData name="Heather Kuhn" userId="S::hkuhn@health.nv.gov::a06970dc-f079-4df9-a0f5-f03329fd02ba" providerId="AD" clId="Web-{3A79EFE1-914F-5624-C33A-15056BFA47B5}" dt="2023-04-05T23:05:16.219" v="6614"/>
          <ac:graphicFrameMkLst>
            <pc:docMk/>
            <pc:sldMk cId="4105502092" sldId="289"/>
            <ac:graphicFrameMk id="7" creationId="{CCC6B16E-403A-F909-3D43-E7569A57A242}"/>
          </ac:graphicFrameMkLst>
        </pc:graphicFrameChg>
      </pc:sldChg>
      <pc:sldChg chg="modSp">
        <pc:chgData name="Heather Kuhn" userId="S::hkuhn@health.nv.gov::a06970dc-f079-4df9-a0f5-f03329fd02ba" providerId="AD" clId="Web-{3A79EFE1-914F-5624-C33A-15056BFA47B5}" dt="2023-04-05T23:07:45.330" v="6618"/>
        <pc:sldMkLst>
          <pc:docMk/>
          <pc:sldMk cId="2588688709" sldId="291"/>
        </pc:sldMkLst>
        <pc:spChg chg="mod">
          <ac:chgData name="Heather Kuhn" userId="S::hkuhn@health.nv.gov::a06970dc-f079-4df9-a0f5-f03329fd02ba" providerId="AD" clId="Web-{3A79EFE1-914F-5624-C33A-15056BFA47B5}" dt="2023-04-05T16:24:37.004" v="765" actId="14100"/>
          <ac:spMkLst>
            <pc:docMk/>
            <pc:sldMk cId="2588688709" sldId="291"/>
            <ac:spMk id="2" creationId="{3199E583-AADB-4FF5-F40F-99335AFF648D}"/>
          </ac:spMkLst>
        </pc:spChg>
        <pc:spChg chg="mod">
          <ac:chgData name="Heather Kuhn" userId="S::hkuhn@health.nv.gov::a06970dc-f079-4df9-a0f5-f03329fd02ba" providerId="AD" clId="Web-{3A79EFE1-914F-5624-C33A-15056BFA47B5}" dt="2023-04-05T20:23:18.883" v="4021" actId="14100"/>
          <ac:spMkLst>
            <pc:docMk/>
            <pc:sldMk cId="2588688709" sldId="291"/>
            <ac:spMk id="3" creationId="{70FEEEBE-95D1-52D3-D8C4-F59916CAA1A8}"/>
          </ac:spMkLst>
        </pc:spChg>
        <pc:graphicFrameChg chg="mod modGraphic">
          <ac:chgData name="Heather Kuhn" userId="S::hkuhn@health.nv.gov::a06970dc-f079-4df9-a0f5-f03329fd02ba" providerId="AD" clId="Web-{3A79EFE1-914F-5624-C33A-15056BFA47B5}" dt="2023-04-05T23:07:45.330" v="6618"/>
          <ac:graphicFrameMkLst>
            <pc:docMk/>
            <pc:sldMk cId="2588688709" sldId="291"/>
            <ac:graphicFrameMk id="5" creationId="{646CAFA3-3E28-3EFF-6F2C-19760F5A59B9}"/>
          </ac:graphicFrameMkLst>
        </pc:graphicFrameChg>
      </pc:sldChg>
      <pc:sldChg chg="modSp add replId">
        <pc:chgData name="Heather Kuhn" userId="S::hkuhn@health.nv.gov::a06970dc-f079-4df9-a0f5-f03329fd02ba" providerId="AD" clId="Web-{3A79EFE1-914F-5624-C33A-15056BFA47B5}" dt="2023-04-05T22:53:13.193" v="6305"/>
        <pc:sldMkLst>
          <pc:docMk/>
          <pc:sldMk cId="2203398666" sldId="293"/>
        </pc:sldMkLst>
        <pc:spChg chg="mod">
          <ac:chgData name="Heather Kuhn" userId="S::hkuhn@health.nv.gov::a06970dc-f079-4df9-a0f5-f03329fd02ba" providerId="AD" clId="Web-{3A79EFE1-914F-5624-C33A-15056BFA47B5}" dt="2023-04-05T21:20:55.848" v="5021" actId="1076"/>
          <ac:spMkLst>
            <pc:docMk/>
            <pc:sldMk cId="2203398666" sldId="293"/>
            <ac:spMk id="2" creationId="{D785D4F2-8D5C-4C45-279B-CCB721EB30CA}"/>
          </ac:spMkLst>
        </pc:spChg>
        <pc:graphicFrameChg chg="mod modGraphic">
          <ac:chgData name="Heather Kuhn" userId="S::hkuhn@health.nv.gov::a06970dc-f079-4df9-a0f5-f03329fd02ba" providerId="AD" clId="Web-{3A79EFE1-914F-5624-C33A-15056BFA47B5}" dt="2023-04-05T22:53:13.193" v="6305"/>
          <ac:graphicFrameMkLst>
            <pc:docMk/>
            <pc:sldMk cId="2203398666" sldId="293"/>
            <ac:graphicFrameMk id="13" creationId="{49DEB1C3-A4F6-7491-86D4-D2D4D712FB62}"/>
          </ac:graphicFrameMkLst>
        </pc:graphicFrameChg>
      </pc:sldChg>
      <pc:sldChg chg="addSp delSp modSp new">
        <pc:chgData name="Heather Kuhn" userId="S::hkuhn@health.nv.gov::a06970dc-f079-4df9-a0f5-f03329fd02ba" providerId="AD" clId="Web-{3A79EFE1-914F-5624-C33A-15056BFA47B5}" dt="2023-04-05T22:52:47.505" v="6293"/>
        <pc:sldMkLst>
          <pc:docMk/>
          <pc:sldMk cId="2411835347" sldId="294"/>
        </pc:sldMkLst>
        <pc:spChg chg="mod">
          <ac:chgData name="Heather Kuhn" userId="S::hkuhn@health.nv.gov::a06970dc-f079-4df9-a0f5-f03329fd02ba" providerId="AD" clId="Web-{3A79EFE1-914F-5624-C33A-15056BFA47B5}" dt="2023-04-05T21:13:34.436" v="4998" actId="14100"/>
          <ac:spMkLst>
            <pc:docMk/>
            <pc:sldMk cId="2411835347" sldId="294"/>
            <ac:spMk id="2" creationId="{22CBC696-199A-A788-53C5-06A407D2A13E}"/>
          </ac:spMkLst>
        </pc:spChg>
        <pc:spChg chg="del mod">
          <ac:chgData name="Heather Kuhn" userId="S::hkuhn@health.nv.gov::a06970dc-f079-4df9-a0f5-f03329fd02ba" providerId="AD" clId="Web-{3A79EFE1-914F-5624-C33A-15056BFA47B5}" dt="2023-04-05T20:49:45.683" v="4848"/>
          <ac:spMkLst>
            <pc:docMk/>
            <pc:sldMk cId="2411835347" sldId="294"/>
            <ac:spMk id="3" creationId="{9FB72375-E5F3-6178-DE4C-FBB5BAE62309}"/>
          </ac:spMkLst>
        </pc:spChg>
        <pc:graphicFrameChg chg="add mod ord modGraphic">
          <ac:chgData name="Heather Kuhn" userId="S::hkuhn@health.nv.gov::a06970dc-f079-4df9-a0f5-f03329fd02ba" providerId="AD" clId="Web-{3A79EFE1-914F-5624-C33A-15056BFA47B5}" dt="2023-04-05T22:52:47.505" v="6293"/>
          <ac:graphicFrameMkLst>
            <pc:docMk/>
            <pc:sldMk cId="2411835347" sldId="294"/>
            <ac:graphicFrameMk id="6" creationId="{17FC31C3-5F63-A2ED-3931-2FDA354F5965}"/>
          </ac:graphicFrameMkLst>
        </pc:graphicFrameChg>
      </pc:sldChg>
    </pc:docChg>
  </pc:docChgLst>
  <pc:docChgLst>
    <pc:chgData name="Heather Kuhn" userId="S::hkuhn@health.nv.gov::a06970dc-f079-4df9-a0f5-f03329fd02ba" providerId="AD" clId="Web-{FDF77916-8368-B6E2-F226-DF112ACECB3E}"/>
    <pc:docChg chg="addSld modSld">
      <pc:chgData name="Heather Kuhn" userId="S::hkuhn@health.nv.gov::a06970dc-f079-4df9-a0f5-f03329fd02ba" providerId="AD" clId="Web-{FDF77916-8368-B6E2-F226-DF112ACECB3E}" dt="2023-04-06T18:52:38.895" v="707" actId="20577"/>
      <pc:docMkLst>
        <pc:docMk/>
      </pc:docMkLst>
      <pc:sldChg chg="modSp">
        <pc:chgData name="Heather Kuhn" userId="S::hkuhn@health.nv.gov::a06970dc-f079-4df9-a0f5-f03329fd02ba" providerId="AD" clId="Web-{FDF77916-8368-B6E2-F226-DF112ACECB3E}" dt="2023-04-06T18:05:30.564" v="611"/>
        <pc:sldMkLst>
          <pc:docMk/>
          <pc:sldMk cId="190794822" sldId="277"/>
        </pc:sldMkLst>
        <pc:graphicFrameChg chg="mod modGraphic">
          <ac:chgData name="Heather Kuhn" userId="S::hkuhn@health.nv.gov::a06970dc-f079-4df9-a0f5-f03329fd02ba" providerId="AD" clId="Web-{FDF77916-8368-B6E2-F226-DF112ACECB3E}" dt="2023-04-06T18:05:30.564" v="611"/>
          <ac:graphicFrameMkLst>
            <pc:docMk/>
            <pc:sldMk cId="190794822" sldId="277"/>
            <ac:graphicFrameMk id="7" creationId="{723E814B-FCA0-C8D8-EA12-0F3CE11AB4F6}"/>
          </ac:graphicFrameMkLst>
        </pc:graphicFrameChg>
      </pc:sldChg>
      <pc:sldChg chg="modSp">
        <pc:chgData name="Heather Kuhn" userId="S::hkuhn@health.nv.gov::a06970dc-f079-4df9-a0f5-f03329fd02ba" providerId="AD" clId="Web-{FDF77916-8368-B6E2-F226-DF112ACECB3E}" dt="2023-04-06T18:50:22.908" v="706"/>
        <pc:sldMkLst>
          <pc:docMk/>
          <pc:sldMk cId="513148949" sldId="279"/>
        </pc:sldMkLst>
        <pc:graphicFrameChg chg="mod modGraphic">
          <ac:chgData name="Heather Kuhn" userId="S::hkuhn@health.nv.gov::a06970dc-f079-4df9-a0f5-f03329fd02ba" providerId="AD" clId="Web-{FDF77916-8368-B6E2-F226-DF112ACECB3E}" dt="2023-04-06T18:50:22.908" v="706"/>
          <ac:graphicFrameMkLst>
            <pc:docMk/>
            <pc:sldMk cId="513148949" sldId="279"/>
            <ac:graphicFrameMk id="7" creationId="{39C606A9-26BE-5479-966B-64EC9711958A}"/>
          </ac:graphicFrameMkLst>
        </pc:graphicFrameChg>
      </pc:sldChg>
      <pc:sldChg chg="modSp">
        <pc:chgData name="Heather Kuhn" userId="S::hkuhn@health.nv.gov::a06970dc-f079-4df9-a0f5-f03329fd02ba" providerId="AD" clId="Web-{FDF77916-8368-B6E2-F226-DF112ACECB3E}" dt="2023-04-06T18:50:09.064" v="700"/>
        <pc:sldMkLst>
          <pc:docMk/>
          <pc:sldMk cId="2034339380" sldId="280"/>
        </pc:sldMkLst>
        <pc:graphicFrameChg chg="mod modGraphic">
          <ac:chgData name="Heather Kuhn" userId="S::hkuhn@health.nv.gov::a06970dc-f079-4df9-a0f5-f03329fd02ba" providerId="AD" clId="Web-{FDF77916-8368-B6E2-F226-DF112ACECB3E}" dt="2023-04-06T18:50:09.064" v="700"/>
          <ac:graphicFrameMkLst>
            <pc:docMk/>
            <pc:sldMk cId="2034339380" sldId="280"/>
            <ac:graphicFrameMk id="12" creationId="{369A3039-0934-2318-7F15-91B460F3E2E0}"/>
          </ac:graphicFrameMkLst>
        </pc:graphicFrameChg>
      </pc:sldChg>
      <pc:sldChg chg="modSp">
        <pc:chgData name="Heather Kuhn" userId="S::hkuhn@health.nv.gov::a06970dc-f079-4df9-a0f5-f03329fd02ba" providerId="AD" clId="Web-{FDF77916-8368-B6E2-F226-DF112ACECB3E}" dt="2023-04-06T18:20:18.699" v="618"/>
        <pc:sldMkLst>
          <pc:docMk/>
          <pc:sldMk cId="2075869037" sldId="282"/>
        </pc:sldMkLst>
        <pc:graphicFrameChg chg="modGraphic">
          <ac:chgData name="Heather Kuhn" userId="S::hkuhn@health.nv.gov::a06970dc-f079-4df9-a0f5-f03329fd02ba" providerId="AD" clId="Web-{FDF77916-8368-B6E2-F226-DF112ACECB3E}" dt="2023-04-06T18:20:18.699" v="618"/>
          <ac:graphicFrameMkLst>
            <pc:docMk/>
            <pc:sldMk cId="2075869037" sldId="282"/>
            <ac:graphicFrameMk id="7" creationId="{D4409036-BFBD-D26D-07A5-2154CB31BDB8}"/>
          </ac:graphicFrameMkLst>
        </pc:graphicFrameChg>
      </pc:sldChg>
      <pc:sldChg chg="modSp">
        <pc:chgData name="Heather Kuhn" userId="S::hkuhn@health.nv.gov::a06970dc-f079-4df9-a0f5-f03329fd02ba" providerId="AD" clId="Web-{FDF77916-8368-B6E2-F226-DF112ACECB3E}" dt="2023-04-06T17:04:11.711" v="387"/>
        <pc:sldMkLst>
          <pc:docMk/>
          <pc:sldMk cId="1603341039" sldId="283"/>
        </pc:sldMkLst>
        <pc:graphicFrameChg chg="mod modGraphic">
          <ac:chgData name="Heather Kuhn" userId="S::hkuhn@health.nv.gov::a06970dc-f079-4df9-a0f5-f03329fd02ba" providerId="AD" clId="Web-{FDF77916-8368-B6E2-F226-DF112ACECB3E}" dt="2023-04-06T17:04:11.711" v="387"/>
          <ac:graphicFrameMkLst>
            <pc:docMk/>
            <pc:sldMk cId="1603341039" sldId="283"/>
            <ac:graphicFrameMk id="7" creationId="{2DDCC40C-EF21-1DA3-1D9C-94E53862BE39}"/>
          </ac:graphicFrameMkLst>
        </pc:graphicFrameChg>
      </pc:sldChg>
      <pc:sldChg chg="modSp">
        <pc:chgData name="Heather Kuhn" userId="S::hkuhn@health.nv.gov::a06970dc-f079-4df9-a0f5-f03329fd02ba" providerId="AD" clId="Web-{FDF77916-8368-B6E2-F226-DF112ACECB3E}" dt="2023-04-06T18:31:17.472" v="692"/>
        <pc:sldMkLst>
          <pc:docMk/>
          <pc:sldMk cId="2584772880" sldId="288"/>
        </pc:sldMkLst>
        <pc:spChg chg="mod">
          <ac:chgData name="Heather Kuhn" userId="S::hkuhn@health.nv.gov::a06970dc-f079-4df9-a0f5-f03329fd02ba" providerId="AD" clId="Web-{FDF77916-8368-B6E2-F226-DF112ACECB3E}" dt="2023-04-06T18:21:05.215" v="619" actId="1076"/>
          <ac:spMkLst>
            <pc:docMk/>
            <pc:sldMk cId="2584772880" sldId="288"/>
            <ac:spMk id="3" creationId="{AE0700DD-E397-BDD6-DCD1-B75BAFAC2F46}"/>
          </ac:spMkLst>
        </pc:spChg>
        <pc:graphicFrameChg chg="mod modGraphic">
          <ac:chgData name="Heather Kuhn" userId="S::hkuhn@health.nv.gov::a06970dc-f079-4df9-a0f5-f03329fd02ba" providerId="AD" clId="Web-{FDF77916-8368-B6E2-F226-DF112ACECB3E}" dt="2023-04-06T18:30:17.019" v="677"/>
          <ac:graphicFrameMkLst>
            <pc:docMk/>
            <pc:sldMk cId="2584772880" sldId="288"/>
            <ac:graphicFrameMk id="7" creationId="{C7C91B7F-B94D-465E-16A2-F6B7F3C7E017}"/>
          </ac:graphicFrameMkLst>
        </pc:graphicFrameChg>
        <pc:graphicFrameChg chg="mod modGraphic">
          <ac:chgData name="Heather Kuhn" userId="S::hkuhn@health.nv.gov::a06970dc-f079-4df9-a0f5-f03329fd02ba" providerId="AD" clId="Web-{FDF77916-8368-B6E2-F226-DF112ACECB3E}" dt="2023-04-06T18:31:17.472" v="692"/>
          <ac:graphicFrameMkLst>
            <pc:docMk/>
            <pc:sldMk cId="2584772880" sldId="288"/>
            <ac:graphicFrameMk id="9" creationId="{7651A685-CD19-3213-873E-743C66443FE4}"/>
          </ac:graphicFrameMkLst>
        </pc:graphicFrameChg>
      </pc:sldChg>
      <pc:sldChg chg="modSp">
        <pc:chgData name="Heather Kuhn" userId="S::hkuhn@health.nv.gov::a06970dc-f079-4df9-a0f5-f03329fd02ba" providerId="AD" clId="Web-{FDF77916-8368-B6E2-F226-DF112ACECB3E}" dt="2023-04-06T18:52:38.895" v="707" actId="20577"/>
        <pc:sldMkLst>
          <pc:docMk/>
          <pc:sldMk cId="4105502092" sldId="289"/>
        </pc:sldMkLst>
        <pc:spChg chg="mod">
          <ac:chgData name="Heather Kuhn" userId="S::hkuhn@health.nv.gov::a06970dc-f079-4df9-a0f5-f03329fd02ba" providerId="AD" clId="Web-{FDF77916-8368-B6E2-F226-DF112ACECB3E}" dt="2023-04-06T18:52:38.895" v="707" actId="20577"/>
          <ac:spMkLst>
            <pc:docMk/>
            <pc:sldMk cId="4105502092" sldId="289"/>
            <ac:spMk id="2" creationId="{CFE24339-E1FD-E0E5-7BBD-02A623FC0CA7}"/>
          </ac:spMkLst>
        </pc:spChg>
        <pc:graphicFrameChg chg="mod modGraphic">
          <ac:chgData name="Heather Kuhn" userId="S::hkuhn@health.nv.gov::a06970dc-f079-4df9-a0f5-f03329fd02ba" providerId="AD" clId="Web-{FDF77916-8368-B6E2-F226-DF112ACECB3E}" dt="2023-04-06T18:24:55.968" v="656"/>
          <ac:graphicFrameMkLst>
            <pc:docMk/>
            <pc:sldMk cId="4105502092" sldId="289"/>
            <ac:graphicFrameMk id="7" creationId="{CCC6B16E-403A-F909-3D43-E7569A57A242}"/>
          </ac:graphicFrameMkLst>
        </pc:graphicFrameChg>
      </pc:sldChg>
      <pc:sldChg chg="modSp">
        <pc:chgData name="Heather Kuhn" userId="S::hkuhn@health.nv.gov::a06970dc-f079-4df9-a0f5-f03329fd02ba" providerId="AD" clId="Web-{FDF77916-8368-B6E2-F226-DF112ACECB3E}" dt="2023-04-06T18:26:40.657" v="662"/>
        <pc:sldMkLst>
          <pc:docMk/>
          <pc:sldMk cId="2411835347" sldId="294"/>
        </pc:sldMkLst>
        <pc:graphicFrameChg chg="mod modGraphic">
          <ac:chgData name="Heather Kuhn" userId="S::hkuhn@health.nv.gov::a06970dc-f079-4df9-a0f5-f03329fd02ba" providerId="AD" clId="Web-{FDF77916-8368-B6E2-F226-DF112ACECB3E}" dt="2023-04-06T18:26:40.657" v="662"/>
          <ac:graphicFrameMkLst>
            <pc:docMk/>
            <pc:sldMk cId="2411835347" sldId="294"/>
            <ac:graphicFrameMk id="6" creationId="{17FC31C3-5F63-A2ED-3931-2FDA354F5965}"/>
          </ac:graphicFrameMkLst>
        </pc:graphicFrameChg>
      </pc:sldChg>
      <pc:sldChg chg="addSp delSp modSp new">
        <pc:chgData name="Heather Kuhn" userId="S::hkuhn@health.nv.gov::a06970dc-f079-4df9-a0f5-f03329fd02ba" providerId="AD" clId="Web-{FDF77916-8368-B6E2-F226-DF112ACECB3E}" dt="2023-04-06T17:02:21.647" v="376"/>
        <pc:sldMkLst>
          <pc:docMk/>
          <pc:sldMk cId="2269010802" sldId="296"/>
        </pc:sldMkLst>
        <pc:spChg chg="mod">
          <ac:chgData name="Heather Kuhn" userId="S::hkuhn@health.nv.gov::a06970dc-f079-4df9-a0f5-f03329fd02ba" providerId="AD" clId="Web-{FDF77916-8368-B6E2-F226-DF112ACECB3E}" dt="2023-04-06T17:01:03.489" v="364" actId="20577"/>
          <ac:spMkLst>
            <pc:docMk/>
            <pc:sldMk cId="2269010802" sldId="296"/>
            <ac:spMk id="2" creationId="{6A945B13-A1DD-7A62-D288-3B6535D0CAF7}"/>
          </ac:spMkLst>
        </pc:spChg>
        <pc:spChg chg="del mod">
          <ac:chgData name="Heather Kuhn" userId="S::hkuhn@health.nv.gov::a06970dc-f079-4df9-a0f5-f03329fd02ba" providerId="AD" clId="Web-{FDF77916-8368-B6E2-F226-DF112ACECB3E}" dt="2023-04-06T16:47:31.651" v="2"/>
          <ac:spMkLst>
            <pc:docMk/>
            <pc:sldMk cId="2269010802" sldId="296"/>
            <ac:spMk id="3" creationId="{FB7B6F91-9CF9-6F1A-52B9-6298D759248B}"/>
          </ac:spMkLst>
        </pc:spChg>
        <pc:spChg chg="add del mod">
          <ac:chgData name="Heather Kuhn" userId="S::hkuhn@health.nv.gov::a06970dc-f079-4df9-a0f5-f03329fd02ba" providerId="AD" clId="Web-{FDF77916-8368-B6E2-F226-DF112ACECB3E}" dt="2023-04-06T16:49:13.652" v="17"/>
          <ac:spMkLst>
            <pc:docMk/>
            <pc:sldMk cId="2269010802" sldId="296"/>
            <ac:spMk id="8" creationId="{983D5E20-9CDC-EA54-17E8-A64665CA0F35}"/>
          </ac:spMkLst>
        </pc:spChg>
        <pc:spChg chg="add del mod">
          <ac:chgData name="Heather Kuhn" userId="S::hkuhn@health.nv.gov::a06970dc-f079-4df9-a0f5-f03329fd02ba" providerId="AD" clId="Web-{FDF77916-8368-B6E2-F226-DF112ACECB3E}" dt="2023-04-06T16:49:52.856" v="23"/>
          <ac:spMkLst>
            <pc:docMk/>
            <pc:sldMk cId="2269010802" sldId="296"/>
            <ac:spMk id="12" creationId="{2A20896B-BCB6-D229-92B7-BA7D623ACB56}"/>
          </ac:spMkLst>
        </pc:spChg>
        <pc:graphicFrameChg chg="add del mod ord modGraphic">
          <ac:chgData name="Heather Kuhn" userId="S::hkuhn@health.nv.gov::a06970dc-f079-4df9-a0f5-f03329fd02ba" providerId="AD" clId="Web-{FDF77916-8368-B6E2-F226-DF112ACECB3E}" dt="2023-04-06T16:49:00.324" v="16"/>
          <ac:graphicFrameMkLst>
            <pc:docMk/>
            <pc:sldMk cId="2269010802" sldId="296"/>
            <ac:graphicFrameMk id="6" creationId="{F4267C01-2269-DC8B-0379-C3E007E00C62}"/>
          </ac:graphicFrameMkLst>
        </pc:graphicFrameChg>
        <pc:graphicFrameChg chg="add del mod ord modGraphic">
          <ac:chgData name="Heather Kuhn" userId="S::hkuhn@health.nv.gov::a06970dc-f079-4df9-a0f5-f03329fd02ba" providerId="AD" clId="Web-{FDF77916-8368-B6E2-F226-DF112ACECB3E}" dt="2023-04-06T16:49:40.215" v="22"/>
          <ac:graphicFrameMkLst>
            <pc:docMk/>
            <pc:sldMk cId="2269010802" sldId="296"/>
            <ac:graphicFrameMk id="10" creationId="{8A95D6CA-56B8-3360-37DC-454F149B5F23}"/>
          </ac:graphicFrameMkLst>
        </pc:graphicFrameChg>
        <pc:graphicFrameChg chg="add mod ord modGraphic">
          <ac:chgData name="Heather Kuhn" userId="S::hkuhn@health.nv.gov::a06970dc-f079-4df9-a0f5-f03329fd02ba" providerId="AD" clId="Web-{FDF77916-8368-B6E2-F226-DF112ACECB3E}" dt="2023-04-06T17:02:21.647" v="376"/>
          <ac:graphicFrameMkLst>
            <pc:docMk/>
            <pc:sldMk cId="2269010802" sldId="296"/>
            <ac:graphicFrameMk id="13" creationId="{216A6F46-099C-7F93-9FDB-630B8B63A66A}"/>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2-74C8-4CA0-BA30-F88DCF4E4389}"/>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C1A7-4061-9E99-520C4FB2410B}"/>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C1A7-4061-9E99-520C4FB2410B}"/>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C1A7-4061-9E99-520C4FB2410B}"/>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74C8-4CA0-BA30-F88DCF4E4389}"/>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C1A7-4061-9E99-520C4FB2410B}"/>
              </c:ext>
            </c:extLst>
          </c:dPt>
          <c:dLbls>
            <c:dLbl>
              <c:idx val="4"/>
              <c:tx>
                <c:rich>
                  <a:bodyPr/>
                  <a:lstStyle/>
                  <a:p>
                    <a:r>
                      <a:rPr lang="en-US"/>
                      <a:t>20%</a:t>
                    </a:r>
                  </a:p>
                </c:rich>
              </c:tx>
              <c:dLblPos val="ct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74C8-4CA0-BA30-F88DCF4E4389}"/>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ESMI 10 %</c:v>
                </c:pt>
                <c:pt idx="1">
                  <c:v>Crisis 5%</c:v>
                </c:pt>
                <c:pt idx="2">
                  <c:v>Admin 5%</c:v>
                </c:pt>
                <c:pt idx="3">
                  <c:v>Children &amp; Youth 20%</c:v>
                </c:pt>
                <c:pt idx="4">
                  <c:v>Direct Services 20%</c:v>
                </c:pt>
                <c:pt idx="5">
                  <c:v>Discretionary 40%</c:v>
                </c:pt>
              </c:strCache>
            </c:strRef>
          </c:cat>
          <c:val>
            <c:numRef>
              <c:f>Sheet1!$B$2:$B$7</c:f>
              <c:numCache>
                <c:formatCode>0%</c:formatCode>
                <c:ptCount val="6"/>
                <c:pt idx="0">
                  <c:v>0.1</c:v>
                </c:pt>
                <c:pt idx="1">
                  <c:v>0.05</c:v>
                </c:pt>
                <c:pt idx="2">
                  <c:v>0.05</c:v>
                </c:pt>
                <c:pt idx="3">
                  <c:v>0.2</c:v>
                </c:pt>
                <c:pt idx="4">
                  <c:v>0.2</c:v>
                </c:pt>
                <c:pt idx="5">
                  <c:v>0.4</c:v>
                </c:pt>
              </c:numCache>
            </c:numRef>
          </c:val>
          <c:extLst>
            <c:ext xmlns:c16="http://schemas.microsoft.com/office/drawing/2014/chart" uri="{C3380CC4-5D6E-409C-BE32-E72D297353CC}">
              <c16:uniqueId val="{00000000-74C8-4CA0-BA30-F88DCF4E4389}"/>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MHBG and MHBG Supplemental Funding</a:t>
            </a:r>
          </a:p>
        </c:rich>
      </c:tx>
      <c:layout>
        <c:manualLayout>
          <c:xMode val="edge"/>
          <c:yMode val="edge"/>
          <c:x val="0.28064472444445598"/>
          <c:y val="1.7165796362292901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Award</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0-C1F4-437C-9668-CC6D95A3CACB}"/>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1-C1F4-437C-9668-CC6D95A3CACB}"/>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2-C1F4-437C-9668-CC6D95A3CACB}"/>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3-C1F4-437C-9668-CC6D95A3CACB}"/>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4-C1F4-437C-9668-CC6D95A3CACB}"/>
              </c:ext>
            </c:extLst>
          </c:dPt>
          <c:dLbls>
            <c:dLbl>
              <c:idx val="1"/>
              <c:tx>
                <c:rich>
                  <a:bodyPr/>
                  <a:lstStyle/>
                  <a:p>
                    <a:r>
                      <a:rPr lang="en-US"/>
                      <a:t>MHBG COVID
24%</a:t>
                    </a:r>
                  </a:p>
                </c:rich>
              </c:tx>
              <c:dLblPos val="outEnd"/>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C1F4-437C-9668-CC6D95A3CACB}"/>
                </c:ext>
              </c:extLst>
            </c:dLbl>
            <c:dLbl>
              <c:idx val="2"/>
              <c:tx>
                <c:rich>
                  <a:bodyPr/>
                  <a:lstStyle/>
                  <a:p>
                    <a:r>
                      <a:rPr lang="en-US"/>
                      <a:t>MHBG COVID Mitigation
2%</a:t>
                    </a:r>
                  </a:p>
                </c:rich>
              </c:tx>
              <c:dLblPos val="outEnd"/>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2-C1F4-437C-9668-CC6D95A3CACB}"/>
                </c:ext>
              </c:extLst>
            </c:dLbl>
            <c:dLbl>
              <c:idx val="4"/>
              <c:tx>
                <c:rich>
                  <a:bodyPr/>
                  <a:lstStyle/>
                  <a:p>
                    <a:r>
                      <a:rPr lang="en-US"/>
                      <a:t>MHBG BSCA
1%</a:t>
                    </a:r>
                  </a:p>
                </c:rich>
              </c:tx>
              <c:dLblPos val="outEnd"/>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4-C1F4-437C-9668-CC6D95A3CAC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Sheet1!$A$2:$A$6</c:f>
              <c:strCache>
                <c:ptCount val="5"/>
                <c:pt idx="0">
                  <c:v>MHBG</c:v>
                </c:pt>
                <c:pt idx="1">
                  <c:v>COVID</c:v>
                </c:pt>
                <c:pt idx="2">
                  <c:v>COVID Mitigation</c:v>
                </c:pt>
                <c:pt idx="3">
                  <c:v>MHBG ARPA</c:v>
                </c:pt>
                <c:pt idx="4">
                  <c:v>MBG BSCA</c:v>
                </c:pt>
              </c:strCache>
            </c:strRef>
          </c:cat>
          <c:val>
            <c:numRef>
              <c:f>Sheet1!$B$2:$B$6</c:f>
              <c:numCache>
                <c:formatCode>#,##0</c:formatCode>
                <c:ptCount val="5"/>
                <c:pt idx="0">
                  <c:v>11133777</c:v>
                </c:pt>
                <c:pt idx="1">
                  <c:v>8743742</c:v>
                </c:pt>
                <c:pt idx="2">
                  <c:v>519744</c:v>
                </c:pt>
                <c:pt idx="3">
                  <c:v>15102828</c:v>
                </c:pt>
                <c:pt idx="4">
                  <c:v>329053</c:v>
                </c:pt>
              </c:numCache>
            </c:numRef>
          </c:val>
          <c:extLst>
            <c:ext xmlns:c16="http://schemas.microsoft.com/office/drawing/2014/chart" uri="{C3380CC4-5D6E-409C-BE32-E72D297353CC}">
              <c16:uniqueId val="{00000000-EAF0-4346-B3A0-5D5958F7B28A}"/>
            </c:ext>
          </c:extLst>
        </c:ser>
        <c:dLbls>
          <c:dLblPos val="outEnd"/>
          <c:showLegendKey val="0"/>
          <c:showVal val="0"/>
          <c:showCatName val="1"/>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2DEEE0-1461-4AA6-89B5-5114BE5A6A4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3A596677-26E1-4A71-96E9-8440DDE844BD}">
      <dgm:prSet phldrT="[Text]"/>
      <dgm:spPr/>
      <dgm:t>
        <a:bodyPr/>
        <a:lstStyle/>
        <a:p>
          <a:r>
            <a:rPr lang="en-US"/>
            <a:t>Substance Abuse Prevention and Treatment Agency</a:t>
          </a:r>
        </a:p>
        <a:p>
          <a:endParaRPr lang="en-US"/>
        </a:p>
        <a:p>
          <a:r>
            <a:rPr lang="en-US"/>
            <a:t>Tracy Palmer</a:t>
          </a:r>
        </a:p>
      </dgm:t>
    </dgm:pt>
    <dgm:pt modelId="{90139019-C42A-41FE-9A85-473569F14582}" type="parTrans" cxnId="{9E933A44-E17E-4EF4-85D9-4496D87309B9}">
      <dgm:prSet/>
      <dgm:spPr/>
      <dgm:t>
        <a:bodyPr/>
        <a:lstStyle/>
        <a:p>
          <a:endParaRPr lang="en-US"/>
        </a:p>
      </dgm:t>
    </dgm:pt>
    <dgm:pt modelId="{1FC355DF-2532-4E84-9815-09F781B98D49}" type="sibTrans" cxnId="{9E933A44-E17E-4EF4-85D9-4496D87309B9}">
      <dgm:prSet/>
      <dgm:spPr/>
      <dgm:t>
        <a:bodyPr/>
        <a:lstStyle/>
        <a:p>
          <a:endParaRPr lang="en-US"/>
        </a:p>
      </dgm:t>
    </dgm:pt>
    <dgm:pt modelId="{90B617B1-CA89-442C-83E5-DB6036733FAA}">
      <dgm:prSet phldrT="[Text]"/>
      <dgm:spPr/>
      <dgm:t>
        <a:bodyPr/>
        <a:lstStyle/>
        <a:p>
          <a:r>
            <a:rPr lang="en-US" dirty="0"/>
            <a:t>Behavioral Health System Planning</a:t>
          </a:r>
        </a:p>
        <a:p>
          <a:endParaRPr lang="en-US" dirty="0"/>
        </a:p>
        <a:p>
          <a:r>
            <a:rPr lang="en-US" dirty="0"/>
            <a:t>Dr. Ruth </a:t>
          </a:r>
          <a:r>
            <a:rPr lang="en-US" dirty="0" err="1"/>
            <a:t>Condray</a:t>
          </a:r>
          <a:endParaRPr lang="en-US" dirty="0"/>
        </a:p>
      </dgm:t>
    </dgm:pt>
    <dgm:pt modelId="{C2E18E96-E546-411A-B4BA-A272F31F8F05}" type="parTrans" cxnId="{B2A12E42-289E-45FB-A2E5-4E78FA6BCCE4}">
      <dgm:prSet/>
      <dgm:spPr/>
      <dgm:t>
        <a:bodyPr/>
        <a:lstStyle/>
        <a:p>
          <a:endParaRPr lang="en-US"/>
        </a:p>
      </dgm:t>
    </dgm:pt>
    <dgm:pt modelId="{0B3AC00F-4DCA-4040-A385-DAAB99A9BCB1}" type="sibTrans" cxnId="{B2A12E42-289E-45FB-A2E5-4E78FA6BCCE4}">
      <dgm:prSet/>
      <dgm:spPr/>
      <dgm:t>
        <a:bodyPr/>
        <a:lstStyle/>
        <a:p>
          <a:endParaRPr lang="en-US"/>
        </a:p>
      </dgm:t>
    </dgm:pt>
    <dgm:pt modelId="{71321B24-539C-44BB-94C5-CBCB99926A18}">
      <dgm:prSet phldrT="[Text]"/>
      <dgm:spPr/>
      <dgm:t>
        <a:bodyPr/>
        <a:lstStyle/>
        <a:p>
          <a:r>
            <a:rPr lang="en-US"/>
            <a:t>Office of Suicide Prevention </a:t>
          </a:r>
        </a:p>
        <a:p>
          <a:endParaRPr lang="en-US"/>
        </a:p>
        <a:p>
          <a:r>
            <a:rPr lang="en-US"/>
            <a:t>Misty Vaughan Allen</a:t>
          </a:r>
        </a:p>
      </dgm:t>
    </dgm:pt>
    <dgm:pt modelId="{FEFD3FB9-6ABD-442D-BC15-E2A736783393}" type="parTrans" cxnId="{4F11BB06-8467-4A21-AFE9-4120D8C93C7A}">
      <dgm:prSet/>
      <dgm:spPr/>
      <dgm:t>
        <a:bodyPr/>
        <a:lstStyle/>
        <a:p>
          <a:endParaRPr lang="en-US"/>
        </a:p>
      </dgm:t>
    </dgm:pt>
    <dgm:pt modelId="{F0A3ED5D-2EB5-45C4-B8E3-2E604BC172C3}" type="sibTrans" cxnId="{4F11BB06-8467-4A21-AFE9-4120D8C93C7A}">
      <dgm:prSet/>
      <dgm:spPr/>
      <dgm:t>
        <a:bodyPr/>
        <a:lstStyle/>
        <a:p>
          <a:endParaRPr lang="en-US"/>
        </a:p>
      </dgm:t>
    </dgm:pt>
    <dgm:pt modelId="{DBB6DFFA-4A57-4BA6-AE4A-B9E5E8ED8324}">
      <dgm:prSet phldrT="[Text]"/>
      <dgm:spPr/>
      <dgm:t>
        <a:bodyPr/>
        <a:lstStyle/>
        <a:p>
          <a:r>
            <a:rPr lang="en-US"/>
            <a:t>Crisis Response System </a:t>
          </a:r>
        </a:p>
        <a:p>
          <a:endParaRPr lang="en-US"/>
        </a:p>
        <a:p>
          <a:r>
            <a:rPr lang="en-US"/>
            <a:t>Shannon Scott</a:t>
          </a:r>
        </a:p>
      </dgm:t>
    </dgm:pt>
    <dgm:pt modelId="{D1C94713-E010-4059-B90E-9B70BAAA8710}" type="parTrans" cxnId="{3F3DD11E-F84C-4D3D-83D2-679010A2CC9E}">
      <dgm:prSet/>
      <dgm:spPr/>
      <dgm:t>
        <a:bodyPr/>
        <a:lstStyle/>
        <a:p>
          <a:endParaRPr lang="en-US"/>
        </a:p>
      </dgm:t>
    </dgm:pt>
    <dgm:pt modelId="{6C940D40-E0F6-446F-95C5-546020888342}" type="sibTrans" cxnId="{3F3DD11E-F84C-4D3D-83D2-679010A2CC9E}">
      <dgm:prSet/>
      <dgm:spPr/>
      <dgm:t>
        <a:bodyPr/>
        <a:lstStyle/>
        <a:p>
          <a:endParaRPr lang="en-US"/>
        </a:p>
      </dgm:t>
    </dgm:pt>
    <dgm:pt modelId="{57FB5D88-D371-4A74-B6CB-FD4AC431A281}">
      <dgm:prSet phldrT="[Text]"/>
      <dgm:spPr/>
      <dgm:t>
        <a:bodyPr/>
        <a:lstStyle/>
        <a:p>
          <a:r>
            <a:rPr lang="en-US"/>
            <a:t>Problem Gambling </a:t>
          </a:r>
        </a:p>
        <a:p>
          <a:endParaRPr lang="en-US"/>
        </a:p>
        <a:p>
          <a:endParaRPr lang="en-US"/>
        </a:p>
        <a:p>
          <a:r>
            <a:rPr lang="en-US"/>
            <a:t>Kimberly Garcia</a:t>
          </a:r>
        </a:p>
      </dgm:t>
    </dgm:pt>
    <dgm:pt modelId="{F37B0D1C-624D-4F29-81CC-94DC2BEF8F4F}" type="parTrans" cxnId="{5757D8A8-8253-47E8-95D0-F1EB605D7A74}">
      <dgm:prSet/>
      <dgm:spPr/>
      <dgm:t>
        <a:bodyPr/>
        <a:lstStyle/>
        <a:p>
          <a:endParaRPr lang="en-US"/>
        </a:p>
      </dgm:t>
    </dgm:pt>
    <dgm:pt modelId="{8AFCC6ED-6C71-41C3-9FEE-580DBB8A9F85}" type="sibTrans" cxnId="{5757D8A8-8253-47E8-95D0-F1EB605D7A74}">
      <dgm:prSet/>
      <dgm:spPr/>
      <dgm:t>
        <a:bodyPr/>
        <a:lstStyle/>
        <a:p>
          <a:endParaRPr lang="en-US"/>
        </a:p>
      </dgm:t>
    </dgm:pt>
    <dgm:pt modelId="{E4B86BA5-6D9B-4EC5-AC83-2301ED9D2D7D}" type="pres">
      <dgm:prSet presAssocID="{532DEEE0-1461-4AA6-89B5-5114BE5A6A4E}" presName="diagram" presStyleCnt="0">
        <dgm:presLayoutVars>
          <dgm:chPref val="1"/>
          <dgm:dir/>
          <dgm:animOne val="branch"/>
          <dgm:animLvl val="lvl"/>
          <dgm:resizeHandles/>
        </dgm:presLayoutVars>
      </dgm:prSet>
      <dgm:spPr/>
    </dgm:pt>
    <dgm:pt modelId="{1F4FAE06-A438-4F74-B07E-298441B59091}" type="pres">
      <dgm:prSet presAssocID="{3A596677-26E1-4A71-96E9-8440DDE844BD}" presName="root" presStyleCnt="0"/>
      <dgm:spPr/>
    </dgm:pt>
    <dgm:pt modelId="{453B6D6D-2964-4DC9-ABE7-B4E64A05978A}" type="pres">
      <dgm:prSet presAssocID="{3A596677-26E1-4A71-96E9-8440DDE844BD}" presName="rootComposite" presStyleCnt="0"/>
      <dgm:spPr/>
    </dgm:pt>
    <dgm:pt modelId="{722067C8-7C3F-41FA-9F5A-8EF83EB45FB9}" type="pres">
      <dgm:prSet presAssocID="{3A596677-26E1-4A71-96E9-8440DDE844BD}" presName="rootText" presStyleLbl="node1" presStyleIdx="0" presStyleCnt="5" custScaleX="180493" custScaleY="345037" custLinFactNeighborX="434" custLinFactNeighborY="1734"/>
      <dgm:spPr/>
    </dgm:pt>
    <dgm:pt modelId="{387F3BFE-B6CD-4248-A3C5-224087F474C8}" type="pres">
      <dgm:prSet presAssocID="{3A596677-26E1-4A71-96E9-8440DDE844BD}" presName="rootConnector" presStyleLbl="node1" presStyleIdx="0" presStyleCnt="5"/>
      <dgm:spPr/>
    </dgm:pt>
    <dgm:pt modelId="{EE58536E-52A7-4949-97DD-E8719101934B}" type="pres">
      <dgm:prSet presAssocID="{3A596677-26E1-4A71-96E9-8440DDE844BD}" presName="childShape" presStyleCnt="0"/>
      <dgm:spPr/>
    </dgm:pt>
    <dgm:pt modelId="{0C442D9F-EBFC-4EF6-BA3B-D26535FC179D}" type="pres">
      <dgm:prSet presAssocID="{90B617B1-CA89-442C-83E5-DB6036733FAA}" presName="root" presStyleCnt="0"/>
      <dgm:spPr/>
    </dgm:pt>
    <dgm:pt modelId="{C045B564-62A6-45D7-B8B8-9B50B61219E7}" type="pres">
      <dgm:prSet presAssocID="{90B617B1-CA89-442C-83E5-DB6036733FAA}" presName="rootComposite" presStyleCnt="0"/>
      <dgm:spPr/>
    </dgm:pt>
    <dgm:pt modelId="{83FB04B7-E767-4C54-B508-0BBBE40F7FEE}" type="pres">
      <dgm:prSet presAssocID="{90B617B1-CA89-442C-83E5-DB6036733FAA}" presName="rootText" presStyleLbl="node1" presStyleIdx="1" presStyleCnt="5" custScaleX="180493" custScaleY="345037" custLinFactNeighborX="434" custLinFactNeighborY="1734"/>
      <dgm:spPr/>
    </dgm:pt>
    <dgm:pt modelId="{A9D9F684-7233-43B2-BCBE-96A82980D7B8}" type="pres">
      <dgm:prSet presAssocID="{90B617B1-CA89-442C-83E5-DB6036733FAA}" presName="rootConnector" presStyleLbl="node1" presStyleIdx="1" presStyleCnt="5"/>
      <dgm:spPr/>
    </dgm:pt>
    <dgm:pt modelId="{E01FBC2E-39CE-47A1-82A2-CBC30CA9EB37}" type="pres">
      <dgm:prSet presAssocID="{90B617B1-CA89-442C-83E5-DB6036733FAA}" presName="childShape" presStyleCnt="0"/>
      <dgm:spPr/>
    </dgm:pt>
    <dgm:pt modelId="{221A855C-279E-4CC8-9CC3-9760E11757F6}" type="pres">
      <dgm:prSet presAssocID="{71321B24-539C-44BB-94C5-CBCB99926A18}" presName="root" presStyleCnt="0"/>
      <dgm:spPr/>
    </dgm:pt>
    <dgm:pt modelId="{570EA6C5-4CF4-4366-954A-B591A0869A41}" type="pres">
      <dgm:prSet presAssocID="{71321B24-539C-44BB-94C5-CBCB99926A18}" presName="rootComposite" presStyleCnt="0"/>
      <dgm:spPr/>
    </dgm:pt>
    <dgm:pt modelId="{3D6B4197-CB7C-47B9-907A-58DCF3CFEAE0}" type="pres">
      <dgm:prSet presAssocID="{71321B24-539C-44BB-94C5-CBCB99926A18}" presName="rootText" presStyleLbl="node1" presStyleIdx="2" presStyleCnt="5" custScaleX="180493" custScaleY="345037" custLinFactNeighborX="434" custLinFactNeighborY="1734"/>
      <dgm:spPr/>
    </dgm:pt>
    <dgm:pt modelId="{C2122542-3C19-4697-9C2E-214A7FB292D1}" type="pres">
      <dgm:prSet presAssocID="{71321B24-539C-44BB-94C5-CBCB99926A18}" presName="rootConnector" presStyleLbl="node1" presStyleIdx="2" presStyleCnt="5"/>
      <dgm:spPr/>
    </dgm:pt>
    <dgm:pt modelId="{87CDE74F-9271-4DDB-9090-71C6F42387AA}" type="pres">
      <dgm:prSet presAssocID="{71321B24-539C-44BB-94C5-CBCB99926A18}" presName="childShape" presStyleCnt="0"/>
      <dgm:spPr/>
    </dgm:pt>
    <dgm:pt modelId="{E55DF5D4-959C-4DB0-8BD9-02452B9BE895}" type="pres">
      <dgm:prSet presAssocID="{DBB6DFFA-4A57-4BA6-AE4A-B9E5E8ED8324}" presName="root" presStyleCnt="0"/>
      <dgm:spPr/>
    </dgm:pt>
    <dgm:pt modelId="{586C14A5-7BF5-45C6-A8EF-0FF17CF5C09B}" type="pres">
      <dgm:prSet presAssocID="{DBB6DFFA-4A57-4BA6-AE4A-B9E5E8ED8324}" presName="rootComposite" presStyleCnt="0"/>
      <dgm:spPr/>
    </dgm:pt>
    <dgm:pt modelId="{8B45AD0A-0AC9-4DC7-983A-E8731C2E7071}" type="pres">
      <dgm:prSet presAssocID="{DBB6DFFA-4A57-4BA6-AE4A-B9E5E8ED8324}" presName="rootText" presStyleLbl="node1" presStyleIdx="3" presStyleCnt="5" custScaleX="180493" custScaleY="345037" custLinFactNeighborX="434" custLinFactNeighborY="1734"/>
      <dgm:spPr/>
    </dgm:pt>
    <dgm:pt modelId="{31519D73-1681-4CE9-A678-C304FB8B063C}" type="pres">
      <dgm:prSet presAssocID="{DBB6DFFA-4A57-4BA6-AE4A-B9E5E8ED8324}" presName="rootConnector" presStyleLbl="node1" presStyleIdx="3" presStyleCnt="5"/>
      <dgm:spPr/>
    </dgm:pt>
    <dgm:pt modelId="{13823061-ED10-4299-BBB6-18A1A97800BC}" type="pres">
      <dgm:prSet presAssocID="{DBB6DFFA-4A57-4BA6-AE4A-B9E5E8ED8324}" presName="childShape" presStyleCnt="0"/>
      <dgm:spPr/>
    </dgm:pt>
    <dgm:pt modelId="{C528CE60-6140-4C40-87BF-731152B88316}" type="pres">
      <dgm:prSet presAssocID="{57FB5D88-D371-4A74-B6CB-FD4AC431A281}" presName="root" presStyleCnt="0"/>
      <dgm:spPr/>
    </dgm:pt>
    <dgm:pt modelId="{4381B53D-643A-4CC4-9921-2C05CCE314F2}" type="pres">
      <dgm:prSet presAssocID="{57FB5D88-D371-4A74-B6CB-FD4AC431A281}" presName="rootComposite" presStyleCnt="0"/>
      <dgm:spPr/>
    </dgm:pt>
    <dgm:pt modelId="{C3E94F08-02D0-47AF-B856-5672C7B1509C}" type="pres">
      <dgm:prSet presAssocID="{57FB5D88-D371-4A74-B6CB-FD4AC431A281}" presName="rootText" presStyleLbl="node1" presStyleIdx="4" presStyleCnt="5" custScaleX="186637" custScaleY="340266"/>
      <dgm:spPr/>
    </dgm:pt>
    <dgm:pt modelId="{3672C37D-021C-4F8D-B27D-D0732A58A6A5}" type="pres">
      <dgm:prSet presAssocID="{57FB5D88-D371-4A74-B6CB-FD4AC431A281}" presName="rootConnector" presStyleLbl="node1" presStyleIdx="4" presStyleCnt="5"/>
      <dgm:spPr/>
    </dgm:pt>
    <dgm:pt modelId="{764DD047-D6B0-4AAE-AE46-FD4BCE5B231D}" type="pres">
      <dgm:prSet presAssocID="{57FB5D88-D371-4A74-B6CB-FD4AC431A281}" presName="childShape" presStyleCnt="0"/>
      <dgm:spPr/>
    </dgm:pt>
  </dgm:ptLst>
  <dgm:cxnLst>
    <dgm:cxn modelId="{04EB2E04-5524-4B9E-9BCD-7C88B7F2F446}" type="presOf" srcId="{57FB5D88-D371-4A74-B6CB-FD4AC431A281}" destId="{3672C37D-021C-4F8D-B27D-D0732A58A6A5}" srcOrd="1" destOrd="0" presId="urn:microsoft.com/office/officeart/2005/8/layout/hierarchy3"/>
    <dgm:cxn modelId="{4F11BB06-8467-4A21-AFE9-4120D8C93C7A}" srcId="{532DEEE0-1461-4AA6-89B5-5114BE5A6A4E}" destId="{71321B24-539C-44BB-94C5-CBCB99926A18}" srcOrd="2" destOrd="0" parTransId="{FEFD3FB9-6ABD-442D-BC15-E2A736783393}" sibTransId="{F0A3ED5D-2EB5-45C4-B8E3-2E604BC172C3}"/>
    <dgm:cxn modelId="{6E4FC60B-9A58-4B23-B89B-7E407A1732B3}" type="presOf" srcId="{90B617B1-CA89-442C-83E5-DB6036733FAA}" destId="{A9D9F684-7233-43B2-BCBE-96A82980D7B8}" srcOrd="1" destOrd="0" presId="urn:microsoft.com/office/officeart/2005/8/layout/hierarchy3"/>
    <dgm:cxn modelId="{9234EB1A-F5C5-4505-8876-90D9A3185711}" type="presOf" srcId="{71321B24-539C-44BB-94C5-CBCB99926A18}" destId="{3D6B4197-CB7C-47B9-907A-58DCF3CFEAE0}" srcOrd="0" destOrd="0" presId="urn:microsoft.com/office/officeart/2005/8/layout/hierarchy3"/>
    <dgm:cxn modelId="{3F3DD11E-F84C-4D3D-83D2-679010A2CC9E}" srcId="{532DEEE0-1461-4AA6-89B5-5114BE5A6A4E}" destId="{DBB6DFFA-4A57-4BA6-AE4A-B9E5E8ED8324}" srcOrd="3" destOrd="0" parTransId="{D1C94713-E010-4059-B90E-9B70BAAA8710}" sibTransId="{6C940D40-E0F6-446F-95C5-546020888342}"/>
    <dgm:cxn modelId="{126A7B38-22DA-41C4-A5B1-BA90D0CCF4BD}" type="presOf" srcId="{71321B24-539C-44BB-94C5-CBCB99926A18}" destId="{C2122542-3C19-4697-9C2E-214A7FB292D1}" srcOrd="1" destOrd="0" presId="urn:microsoft.com/office/officeart/2005/8/layout/hierarchy3"/>
    <dgm:cxn modelId="{3DA7235E-52DD-4E31-8631-3963638A3413}" type="presOf" srcId="{DBB6DFFA-4A57-4BA6-AE4A-B9E5E8ED8324}" destId="{8B45AD0A-0AC9-4DC7-983A-E8731C2E7071}" srcOrd="0" destOrd="0" presId="urn:microsoft.com/office/officeart/2005/8/layout/hierarchy3"/>
    <dgm:cxn modelId="{B2A12E42-289E-45FB-A2E5-4E78FA6BCCE4}" srcId="{532DEEE0-1461-4AA6-89B5-5114BE5A6A4E}" destId="{90B617B1-CA89-442C-83E5-DB6036733FAA}" srcOrd="1" destOrd="0" parTransId="{C2E18E96-E546-411A-B4BA-A272F31F8F05}" sibTransId="{0B3AC00F-4DCA-4040-A385-DAAB99A9BCB1}"/>
    <dgm:cxn modelId="{9E933A44-E17E-4EF4-85D9-4496D87309B9}" srcId="{532DEEE0-1461-4AA6-89B5-5114BE5A6A4E}" destId="{3A596677-26E1-4A71-96E9-8440DDE844BD}" srcOrd="0" destOrd="0" parTransId="{90139019-C42A-41FE-9A85-473569F14582}" sibTransId="{1FC355DF-2532-4E84-9815-09F781B98D49}"/>
    <dgm:cxn modelId="{750AB478-0ABD-4FD3-BA83-033280B1B831}" type="presOf" srcId="{57FB5D88-D371-4A74-B6CB-FD4AC431A281}" destId="{C3E94F08-02D0-47AF-B856-5672C7B1509C}" srcOrd="0" destOrd="0" presId="urn:microsoft.com/office/officeart/2005/8/layout/hierarchy3"/>
    <dgm:cxn modelId="{83FF4A9D-8DF8-4358-8F4E-521F707A23F4}" type="presOf" srcId="{DBB6DFFA-4A57-4BA6-AE4A-B9E5E8ED8324}" destId="{31519D73-1681-4CE9-A678-C304FB8B063C}" srcOrd="1" destOrd="0" presId="urn:microsoft.com/office/officeart/2005/8/layout/hierarchy3"/>
    <dgm:cxn modelId="{5757D8A8-8253-47E8-95D0-F1EB605D7A74}" srcId="{532DEEE0-1461-4AA6-89B5-5114BE5A6A4E}" destId="{57FB5D88-D371-4A74-B6CB-FD4AC431A281}" srcOrd="4" destOrd="0" parTransId="{F37B0D1C-624D-4F29-81CC-94DC2BEF8F4F}" sibTransId="{8AFCC6ED-6C71-41C3-9FEE-580DBB8A9F85}"/>
    <dgm:cxn modelId="{36D0DEAF-29A0-4F03-914C-CC97AFB9566C}" type="presOf" srcId="{532DEEE0-1461-4AA6-89B5-5114BE5A6A4E}" destId="{E4B86BA5-6D9B-4EC5-AC83-2301ED9D2D7D}" srcOrd="0" destOrd="0" presId="urn:microsoft.com/office/officeart/2005/8/layout/hierarchy3"/>
    <dgm:cxn modelId="{48D302C3-B6F4-42E4-A692-8E34964DC253}" type="presOf" srcId="{3A596677-26E1-4A71-96E9-8440DDE844BD}" destId="{387F3BFE-B6CD-4248-A3C5-224087F474C8}" srcOrd="1" destOrd="0" presId="urn:microsoft.com/office/officeart/2005/8/layout/hierarchy3"/>
    <dgm:cxn modelId="{20C783C8-3359-4512-9AE2-F18690918A28}" type="presOf" srcId="{3A596677-26E1-4A71-96E9-8440DDE844BD}" destId="{722067C8-7C3F-41FA-9F5A-8EF83EB45FB9}" srcOrd="0" destOrd="0" presId="urn:microsoft.com/office/officeart/2005/8/layout/hierarchy3"/>
    <dgm:cxn modelId="{CFFD53E5-090B-4353-872E-B2BBE9604266}" type="presOf" srcId="{90B617B1-CA89-442C-83E5-DB6036733FAA}" destId="{83FB04B7-E767-4C54-B508-0BBBE40F7FEE}" srcOrd="0" destOrd="0" presId="urn:microsoft.com/office/officeart/2005/8/layout/hierarchy3"/>
    <dgm:cxn modelId="{12DCDFFC-7A44-4D4C-81CD-E075888301B2}" type="presParOf" srcId="{E4B86BA5-6D9B-4EC5-AC83-2301ED9D2D7D}" destId="{1F4FAE06-A438-4F74-B07E-298441B59091}" srcOrd="0" destOrd="0" presId="urn:microsoft.com/office/officeart/2005/8/layout/hierarchy3"/>
    <dgm:cxn modelId="{7F46143A-6511-412B-8A81-A33B90E48695}" type="presParOf" srcId="{1F4FAE06-A438-4F74-B07E-298441B59091}" destId="{453B6D6D-2964-4DC9-ABE7-B4E64A05978A}" srcOrd="0" destOrd="0" presId="urn:microsoft.com/office/officeart/2005/8/layout/hierarchy3"/>
    <dgm:cxn modelId="{21E0E743-EA4C-4A71-86EB-60735FCC1D29}" type="presParOf" srcId="{453B6D6D-2964-4DC9-ABE7-B4E64A05978A}" destId="{722067C8-7C3F-41FA-9F5A-8EF83EB45FB9}" srcOrd="0" destOrd="0" presId="urn:microsoft.com/office/officeart/2005/8/layout/hierarchy3"/>
    <dgm:cxn modelId="{B775BB0F-C684-46F0-9C80-3582B23D1333}" type="presParOf" srcId="{453B6D6D-2964-4DC9-ABE7-B4E64A05978A}" destId="{387F3BFE-B6CD-4248-A3C5-224087F474C8}" srcOrd="1" destOrd="0" presId="urn:microsoft.com/office/officeart/2005/8/layout/hierarchy3"/>
    <dgm:cxn modelId="{527D18B4-881F-4988-BCA1-620D42B5985E}" type="presParOf" srcId="{1F4FAE06-A438-4F74-B07E-298441B59091}" destId="{EE58536E-52A7-4949-97DD-E8719101934B}" srcOrd="1" destOrd="0" presId="urn:microsoft.com/office/officeart/2005/8/layout/hierarchy3"/>
    <dgm:cxn modelId="{6D762BF7-2C68-4909-A92D-747F300F0EE1}" type="presParOf" srcId="{E4B86BA5-6D9B-4EC5-AC83-2301ED9D2D7D}" destId="{0C442D9F-EBFC-4EF6-BA3B-D26535FC179D}" srcOrd="1" destOrd="0" presId="urn:microsoft.com/office/officeart/2005/8/layout/hierarchy3"/>
    <dgm:cxn modelId="{7A282C7E-E1D6-458B-8988-2107968463B2}" type="presParOf" srcId="{0C442D9F-EBFC-4EF6-BA3B-D26535FC179D}" destId="{C045B564-62A6-45D7-B8B8-9B50B61219E7}" srcOrd="0" destOrd="0" presId="urn:microsoft.com/office/officeart/2005/8/layout/hierarchy3"/>
    <dgm:cxn modelId="{0CC6AE59-12F5-4C0E-95FC-C9DCFB9FE9C3}" type="presParOf" srcId="{C045B564-62A6-45D7-B8B8-9B50B61219E7}" destId="{83FB04B7-E767-4C54-B508-0BBBE40F7FEE}" srcOrd="0" destOrd="0" presId="urn:microsoft.com/office/officeart/2005/8/layout/hierarchy3"/>
    <dgm:cxn modelId="{BBBD68BF-7941-47BB-B2A5-553086ADA5E4}" type="presParOf" srcId="{C045B564-62A6-45D7-B8B8-9B50B61219E7}" destId="{A9D9F684-7233-43B2-BCBE-96A82980D7B8}" srcOrd="1" destOrd="0" presId="urn:microsoft.com/office/officeart/2005/8/layout/hierarchy3"/>
    <dgm:cxn modelId="{667BBCDD-1493-4429-BBDA-0E4B517EE3CB}" type="presParOf" srcId="{0C442D9F-EBFC-4EF6-BA3B-D26535FC179D}" destId="{E01FBC2E-39CE-47A1-82A2-CBC30CA9EB37}" srcOrd="1" destOrd="0" presId="urn:microsoft.com/office/officeart/2005/8/layout/hierarchy3"/>
    <dgm:cxn modelId="{98B2787C-08AB-43F8-9D5D-C5CB4C796797}" type="presParOf" srcId="{E4B86BA5-6D9B-4EC5-AC83-2301ED9D2D7D}" destId="{221A855C-279E-4CC8-9CC3-9760E11757F6}" srcOrd="2" destOrd="0" presId="urn:microsoft.com/office/officeart/2005/8/layout/hierarchy3"/>
    <dgm:cxn modelId="{A83B8512-8275-4966-A314-EC3BB1396222}" type="presParOf" srcId="{221A855C-279E-4CC8-9CC3-9760E11757F6}" destId="{570EA6C5-4CF4-4366-954A-B591A0869A41}" srcOrd="0" destOrd="0" presId="urn:microsoft.com/office/officeart/2005/8/layout/hierarchy3"/>
    <dgm:cxn modelId="{AC963F71-82FB-4FA3-9821-7E81C18CFBC4}" type="presParOf" srcId="{570EA6C5-4CF4-4366-954A-B591A0869A41}" destId="{3D6B4197-CB7C-47B9-907A-58DCF3CFEAE0}" srcOrd="0" destOrd="0" presId="urn:microsoft.com/office/officeart/2005/8/layout/hierarchy3"/>
    <dgm:cxn modelId="{6163D798-76B3-4C3F-BB28-5B872025FE17}" type="presParOf" srcId="{570EA6C5-4CF4-4366-954A-B591A0869A41}" destId="{C2122542-3C19-4697-9C2E-214A7FB292D1}" srcOrd="1" destOrd="0" presId="urn:microsoft.com/office/officeart/2005/8/layout/hierarchy3"/>
    <dgm:cxn modelId="{9B404F96-F437-46CC-92C4-5063E3ECBEF2}" type="presParOf" srcId="{221A855C-279E-4CC8-9CC3-9760E11757F6}" destId="{87CDE74F-9271-4DDB-9090-71C6F42387AA}" srcOrd="1" destOrd="0" presId="urn:microsoft.com/office/officeart/2005/8/layout/hierarchy3"/>
    <dgm:cxn modelId="{082F1630-3B7B-44A7-8F95-1D4511DBC1EA}" type="presParOf" srcId="{E4B86BA5-6D9B-4EC5-AC83-2301ED9D2D7D}" destId="{E55DF5D4-959C-4DB0-8BD9-02452B9BE895}" srcOrd="3" destOrd="0" presId="urn:microsoft.com/office/officeart/2005/8/layout/hierarchy3"/>
    <dgm:cxn modelId="{9D5940D1-972F-4A12-909E-12AD99FF5638}" type="presParOf" srcId="{E55DF5D4-959C-4DB0-8BD9-02452B9BE895}" destId="{586C14A5-7BF5-45C6-A8EF-0FF17CF5C09B}" srcOrd="0" destOrd="0" presId="urn:microsoft.com/office/officeart/2005/8/layout/hierarchy3"/>
    <dgm:cxn modelId="{D3B4DD7C-89DD-4355-B731-D3FC22DA22EF}" type="presParOf" srcId="{586C14A5-7BF5-45C6-A8EF-0FF17CF5C09B}" destId="{8B45AD0A-0AC9-4DC7-983A-E8731C2E7071}" srcOrd="0" destOrd="0" presId="urn:microsoft.com/office/officeart/2005/8/layout/hierarchy3"/>
    <dgm:cxn modelId="{9110EEFE-DC2E-476E-9196-42898D783C3E}" type="presParOf" srcId="{586C14A5-7BF5-45C6-A8EF-0FF17CF5C09B}" destId="{31519D73-1681-4CE9-A678-C304FB8B063C}" srcOrd="1" destOrd="0" presId="urn:microsoft.com/office/officeart/2005/8/layout/hierarchy3"/>
    <dgm:cxn modelId="{602D5E61-126B-4760-9D82-872E527AC5B2}" type="presParOf" srcId="{E55DF5D4-959C-4DB0-8BD9-02452B9BE895}" destId="{13823061-ED10-4299-BBB6-18A1A97800BC}" srcOrd="1" destOrd="0" presId="urn:microsoft.com/office/officeart/2005/8/layout/hierarchy3"/>
    <dgm:cxn modelId="{55ABC727-2DFB-4217-BB05-89ED609C6E70}" type="presParOf" srcId="{E4B86BA5-6D9B-4EC5-AC83-2301ED9D2D7D}" destId="{C528CE60-6140-4C40-87BF-731152B88316}" srcOrd="4" destOrd="0" presId="urn:microsoft.com/office/officeart/2005/8/layout/hierarchy3"/>
    <dgm:cxn modelId="{C63C71BE-194A-4BF2-A491-10990D1FF7B7}" type="presParOf" srcId="{C528CE60-6140-4C40-87BF-731152B88316}" destId="{4381B53D-643A-4CC4-9921-2C05CCE314F2}" srcOrd="0" destOrd="0" presId="urn:microsoft.com/office/officeart/2005/8/layout/hierarchy3"/>
    <dgm:cxn modelId="{93708308-0E27-44CB-BD63-F9ED212D7E9F}" type="presParOf" srcId="{4381B53D-643A-4CC4-9921-2C05CCE314F2}" destId="{C3E94F08-02D0-47AF-B856-5672C7B1509C}" srcOrd="0" destOrd="0" presId="urn:microsoft.com/office/officeart/2005/8/layout/hierarchy3"/>
    <dgm:cxn modelId="{DFDAEF65-B98E-4A2E-9ECB-024DEB1FE2C1}" type="presParOf" srcId="{4381B53D-643A-4CC4-9921-2C05CCE314F2}" destId="{3672C37D-021C-4F8D-B27D-D0732A58A6A5}" srcOrd="1" destOrd="0" presId="urn:microsoft.com/office/officeart/2005/8/layout/hierarchy3"/>
    <dgm:cxn modelId="{A82F4526-52E4-4519-B8AB-606C0D6FE00E}" type="presParOf" srcId="{C528CE60-6140-4C40-87BF-731152B88316}" destId="{764DD047-D6B0-4AAE-AE46-FD4BCE5B231D}"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2067C8-7C3F-41FA-9F5A-8EF83EB45FB9}">
      <dsp:nvSpPr>
        <dsp:cNvPr id="0" name=""/>
        <dsp:cNvSpPr/>
      </dsp:nvSpPr>
      <dsp:spPr>
        <a:xfrm>
          <a:off x="6512" y="1013479"/>
          <a:ext cx="2087788" cy="19955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Substance Abuse Prevention and Treatment Agency</a:t>
          </a:r>
        </a:p>
        <a:p>
          <a:pPr marL="0" lvl="0" indent="0" algn="ctr" defTabSz="889000">
            <a:lnSpc>
              <a:spcPct val="90000"/>
            </a:lnSpc>
            <a:spcBef>
              <a:spcPct val="0"/>
            </a:spcBef>
            <a:spcAft>
              <a:spcPct val="35000"/>
            </a:spcAft>
            <a:buNone/>
          </a:pPr>
          <a:endParaRPr lang="en-US" sz="2000" kern="1200"/>
        </a:p>
        <a:p>
          <a:pPr marL="0" lvl="0" indent="0" algn="ctr" defTabSz="889000">
            <a:lnSpc>
              <a:spcPct val="90000"/>
            </a:lnSpc>
            <a:spcBef>
              <a:spcPct val="0"/>
            </a:spcBef>
            <a:spcAft>
              <a:spcPct val="35000"/>
            </a:spcAft>
            <a:buNone/>
          </a:pPr>
          <a:r>
            <a:rPr lang="en-US" sz="2000" kern="1200"/>
            <a:t>Tracy Palmer</a:t>
          </a:r>
        </a:p>
      </dsp:txBody>
      <dsp:txXfrm>
        <a:off x="64960" y="1071927"/>
        <a:ext cx="1970892" cy="1878650"/>
      </dsp:txXfrm>
    </dsp:sp>
    <dsp:sp modelId="{83FB04B7-E767-4C54-B508-0BBBE40F7FEE}">
      <dsp:nvSpPr>
        <dsp:cNvPr id="0" name=""/>
        <dsp:cNvSpPr/>
      </dsp:nvSpPr>
      <dsp:spPr>
        <a:xfrm>
          <a:off x="2383479" y="1013479"/>
          <a:ext cx="2087788" cy="19955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Behavioral Health System Planning</a:t>
          </a:r>
        </a:p>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2000" kern="1200" dirty="0"/>
            <a:t>Dr. Ruth </a:t>
          </a:r>
          <a:r>
            <a:rPr lang="en-US" sz="2000" kern="1200" dirty="0" err="1"/>
            <a:t>Condray</a:t>
          </a:r>
          <a:endParaRPr lang="en-US" sz="2000" kern="1200" dirty="0"/>
        </a:p>
      </dsp:txBody>
      <dsp:txXfrm>
        <a:off x="2441927" y="1071927"/>
        <a:ext cx="1970892" cy="1878650"/>
      </dsp:txXfrm>
    </dsp:sp>
    <dsp:sp modelId="{3D6B4197-CB7C-47B9-907A-58DCF3CFEAE0}">
      <dsp:nvSpPr>
        <dsp:cNvPr id="0" name=""/>
        <dsp:cNvSpPr/>
      </dsp:nvSpPr>
      <dsp:spPr>
        <a:xfrm>
          <a:off x="4760447" y="1013479"/>
          <a:ext cx="2087788" cy="19955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Office of Suicide Prevention </a:t>
          </a:r>
        </a:p>
        <a:p>
          <a:pPr marL="0" lvl="0" indent="0" algn="ctr" defTabSz="889000">
            <a:lnSpc>
              <a:spcPct val="90000"/>
            </a:lnSpc>
            <a:spcBef>
              <a:spcPct val="0"/>
            </a:spcBef>
            <a:spcAft>
              <a:spcPct val="35000"/>
            </a:spcAft>
            <a:buNone/>
          </a:pPr>
          <a:endParaRPr lang="en-US" sz="2000" kern="1200"/>
        </a:p>
        <a:p>
          <a:pPr marL="0" lvl="0" indent="0" algn="ctr" defTabSz="889000">
            <a:lnSpc>
              <a:spcPct val="90000"/>
            </a:lnSpc>
            <a:spcBef>
              <a:spcPct val="0"/>
            </a:spcBef>
            <a:spcAft>
              <a:spcPct val="35000"/>
            </a:spcAft>
            <a:buNone/>
          </a:pPr>
          <a:r>
            <a:rPr lang="en-US" sz="2000" kern="1200"/>
            <a:t>Misty Vaughan Allen</a:t>
          </a:r>
        </a:p>
      </dsp:txBody>
      <dsp:txXfrm>
        <a:off x="4818895" y="1071927"/>
        <a:ext cx="1970892" cy="1878650"/>
      </dsp:txXfrm>
    </dsp:sp>
    <dsp:sp modelId="{8B45AD0A-0AC9-4DC7-983A-E8731C2E7071}">
      <dsp:nvSpPr>
        <dsp:cNvPr id="0" name=""/>
        <dsp:cNvSpPr/>
      </dsp:nvSpPr>
      <dsp:spPr>
        <a:xfrm>
          <a:off x="7137414" y="1013479"/>
          <a:ext cx="2087788" cy="19955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Crisis Response System </a:t>
          </a:r>
        </a:p>
        <a:p>
          <a:pPr marL="0" lvl="0" indent="0" algn="ctr" defTabSz="889000">
            <a:lnSpc>
              <a:spcPct val="90000"/>
            </a:lnSpc>
            <a:spcBef>
              <a:spcPct val="0"/>
            </a:spcBef>
            <a:spcAft>
              <a:spcPct val="35000"/>
            </a:spcAft>
            <a:buNone/>
          </a:pPr>
          <a:endParaRPr lang="en-US" sz="2000" kern="1200"/>
        </a:p>
        <a:p>
          <a:pPr marL="0" lvl="0" indent="0" algn="ctr" defTabSz="889000">
            <a:lnSpc>
              <a:spcPct val="90000"/>
            </a:lnSpc>
            <a:spcBef>
              <a:spcPct val="0"/>
            </a:spcBef>
            <a:spcAft>
              <a:spcPct val="35000"/>
            </a:spcAft>
            <a:buNone/>
          </a:pPr>
          <a:r>
            <a:rPr lang="en-US" sz="2000" kern="1200"/>
            <a:t>Shannon Scott</a:t>
          </a:r>
        </a:p>
      </dsp:txBody>
      <dsp:txXfrm>
        <a:off x="7195862" y="1071927"/>
        <a:ext cx="1970892" cy="1878650"/>
      </dsp:txXfrm>
    </dsp:sp>
    <dsp:sp modelId="{C3E94F08-02D0-47AF-B856-5672C7B1509C}">
      <dsp:nvSpPr>
        <dsp:cNvPr id="0" name=""/>
        <dsp:cNvSpPr/>
      </dsp:nvSpPr>
      <dsp:spPr>
        <a:xfrm>
          <a:off x="9509362" y="1003451"/>
          <a:ext cx="2158857" cy="19679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a:t>Problem Gambling </a:t>
          </a:r>
        </a:p>
        <a:p>
          <a:pPr marL="0" lvl="0" indent="0" algn="ctr" defTabSz="889000">
            <a:lnSpc>
              <a:spcPct val="90000"/>
            </a:lnSpc>
            <a:spcBef>
              <a:spcPct val="0"/>
            </a:spcBef>
            <a:spcAft>
              <a:spcPct val="35000"/>
            </a:spcAft>
            <a:buNone/>
          </a:pPr>
          <a:endParaRPr lang="en-US" sz="2000" kern="1200"/>
        </a:p>
        <a:p>
          <a:pPr marL="0" lvl="0" indent="0" algn="ctr" defTabSz="889000">
            <a:lnSpc>
              <a:spcPct val="90000"/>
            </a:lnSpc>
            <a:spcBef>
              <a:spcPct val="0"/>
            </a:spcBef>
            <a:spcAft>
              <a:spcPct val="35000"/>
            </a:spcAft>
            <a:buNone/>
          </a:pPr>
          <a:endParaRPr lang="en-US" sz="2000" kern="1200"/>
        </a:p>
        <a:p>
          <a:pPr marL="0" lvl="0" indent="0" algn="ctr" defTabSz="889000">
            <a:lnSpc>
              <a:spcPct val="90000"/>
            </a:lnSpc>
            <a:spcBef>
              <a:spcPct val="0"/>
            </a:spcBef>
            <a:spcAft>
              <a:spcPct val="35000"/>
            </a:spcAft>
            <a:buNone/>
          </a:pPr>
          <a:r>
            <a:rPr lang="en-US" sz="2000" kern="1200"/>
            <a:t>Kimberly Garcia</a:t>
          </a:r>
        </a:p>
      </dsp:txBody>
      <dsp:txXfrm>
        <a:off x="9567001" y="1061090"/>
        <a:ext cx="2043579" cy="18526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85E9D4-01D9-4BC7-B1A1-31A8D6C35ED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76D481C-E803-42B9-87DD-F505B6D0E4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73B4BD-C140-48DC-B6EC-09D9F7B6BC99}" type="datetimeFigureOut">
              <a:rPr lang="en-US" smtClean="0"/>
              <a:t>4/11/2023</a:t>
            </a:fld>
            <a:endParaRPr lang="en-US"/>
          </a:p>
        </p:txBody>
      </p:sp>
      <p:sp>
        <p:nvSpPr>
          <p:cNvPr id="4" name="Footer Placeholder 3">
            <a:extLst>
              <a:ext uri="{FF2B5EF4-FFF2-40B4-BE49-F238E27FC236}">
                <a16:creationId xmlns:a16="http://schemas.microsoft.com/office/drawing/2014/main" id="{CA78AC62-8E53-4135-A72D-E7E40B1F8F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D25E870-0614-4322-AC0E-3F7A6CC956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2C4BA1-07E6-4822-B84A-74167CEAB589}" type="slidenum">
              <a:rPr lang="en-US" smtClean="0"/>
              <a:t>‹#›</a:t>
            </a:fld>
            <a:endParaRPr lang="en-US"/>
          </a:p>
        </p:txBody>
      </p:sp>
    </p:spTree>
    <p:extLst>
      <p:ext uri="{BB962C8B-B14F-4D97-AF65-F5344CB8AC3E}">
        <p14:creationId xmlns:p14="http://schemas.microsoft.com/office/powerpoint/2010/main" val="3879773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F0D50C-A834-4A30-B7EE-98E69729F14D}" type="datetimeFigureOut">
              <a:rPr lang="en-US" smtClean="0"/>
              <a:t>4/11/2023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3BE2D6-AA8F-42A1-BE2B-AAFE18104AAB}" type="slidenum">
              <a:rPr lang="en-US" smtClean="0"/>
              <a:t>‹#›</a:t>
            </a:fld>
            <a:endParaRPr lang="en-US"/>
          </a:p>
        </p:txBody>
      </p:sp>
    </p:spTree>
    <p:extLst>
      <p:ext uri="{BB962C8B-B14F-4D97-AF65-F5344CB8AC3E}">
        <p14:creationId xmlns:p14="http://schemas.microsoft.com/office/powerpoint/2010/main" val="1406908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3BE2D6-AA8F-42A1-BE2B-AAFE18104AAB}" type="slidenum">
              <a:rPr lang="en-US" smtClean="0"/>
              <a:t>1</a:t>
            </a:fld>
            <a:endParaRPr lang="en-US"/>
          </a:p>
        </p:txBody>
      </p:sp>
    </p:spTree>
    <p:extLst>
      <p:ext uri="{BB962C8B-B14F-4D97-AF65-F5344CB8AC3E}">
        <p14:creationId xmlns:p14="http://schemas.microsoft.com/office/powerpoint/2010/main" val="9030469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109860" y="94196"/>
            <a:ext cx="1923082" cy="1934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35837" y="3607041"/>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35837" y="4305774"/>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 (Person’s Name)</a:t>
            </a:r>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2445106" y="5626671"/>
            <a:ext cx="7320347" cy="680802"/>
          </a:xfrm>
          <a:prstGeom prst="rect">
            <a:avLst/>
          </a:prstGeom>
        </p:spPr>
        <p:txBody>
          <a:bodyPr vert="horz" lIns="0" tIns="0" rIns="0" bIns="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a:solidFill>
                  <a:srgbClr val="1F4E79"/>
                </a:solidFill>
                <a:latin typeface="+mn-lt"/>
              </a:rPr>
              <a:t>Department of Health and Human Services</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88616" y="23349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81145" y="5626671"/>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35837" y="1978556"/>
            <a:ext cx="9144000" cy="1507436"/>
          </a:xfrm>
        </p:spPr>
        <p:txBody>
          <a:bodyPr anchor="ctr">
            <a:noAutofit/>
          </a:bodyPr>
          <a:lstStyle>
            <a:lvl1pPr marL="0" indent="0" algn="ctr">
              <a:buNone/>
              <a:defRPr lang="en-US" sz="4800" kern="1200" dirty="0">
                <a:solidFill>
                  <a:srgbClr val="1F4E79"/>
                </a:solidFill>
                <a:latin typeface="+mn-lt"/>
                <a:ea typeface="+mj-ea"/>
                <a:cs typeface="Times New Roman" panose="02020603050405020304" pitchFamily="18" charset="0"/>
              </a:defRPr>
            </a:lvl1pPr>
          </a:lstStyle>
          <a:p>
            <a:pPr lvl="0"/>
            <a:r>
              <a:rPr lang="en-US"/>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51567" y="915697"/>
            <a:ext cx="7313886" cy="712788"/>
            <a:chOff x="1793977" y="915697"/>
            <a:chExt cx="8635179" cy="712788"/>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93977" y="915697"/>
              <a:ext cx="1809751" cy="712788"/>
            </a:xfrm>
            <a:prstGeom prst="rect">
              <a:avLst/>
            </a:prstGeom>
            <a:noFill/>
            <a:ln>
              <a:noFill/>
            </a:ln>
            <a:effectLst/>
            <a:extLst>
              <a:ext uri="{909E8E84-426E-40dd-AFC4-6F175D3DCCD1}">
                <a14:hiddenFill xmlns="" xmlns:a14="http://schemas.microsoft.com/office/drawing/2010/main">
                  <a:solidFill>
                    <a:srgbClr val="5B9BD5"/>
                  </a:solidFill>
                </a14:hiddenFill>
              </a:ext>
              <a:ext uri="{91240B29-F687-4f45-9708-019B960494DF}">
                <a14:hiddenLine xmlns="" xmlns:a14="http://schemas.microsoft.com/office/drawing/2010/main" w="25400"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a:solidFill>
                    <a:srgbClr val="1F4E79"/>
                  </a:solidFill>
                  <a:latin typeface="+mn-lt"/>
                </a:rPr>
                <a:t>Joe Lombardo</a:t>
              </a:r>
              <a:endParaRPr kumimoji="0" lang="en-US" altLang="en-US" sz="1600" b="1" i="0" u="none" strike="noStrike" cap="none" normalizeH="0" baseline="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Governor</a:t>
              </a:r>
              <a:endParaRPr kumimoji="0" lang="en-US" altLang="en-US" sz="1800" b="0" i="1" u="none" strike="noStrike" cap="none" normalizeH="0" baseline="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 xmlns:a14="http://schemas.microsoft.com/office/drawing/2010/main">
                  <a:solidFill>
                    <a:srgbClr val="5B9BD5"/>
                  </a:solidFill>
                </a14:hiddenFill>
              </a:ext>
              <a:ext uri="{91240B29-F687-4f45-9708-019B960494DF}">
                <a14:hiddenLine xmlns="" xmlns:a14="http://schemas.microsoft.com/office/drawing/2010/main" w="25400"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1F4E79"/>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Director</a:t>
              </a:r>
              <a:endParaRPr kumimoji="0" lang="en-US" altLang="en-US" sz="1800" b="0" i="1" u="none" strike="noStrike" cap="none" normalizeH="0" baseline="0">
                <a:ln>
                  <a:noFill/>
                </a:ln>
                <a:solidFill>
                  <a:srgbClr val="1F4E79"/>
                </a:solidFill>
                <a:effectLst/>
                <a:latin typeface="+mn-lt"/>
              </a:endParaRPr>
            </a:p>
          </p:txBody>
        </p:sp>
      </p:grpSp>
      <p:pic>
        <p:nvPicPr>
          <p:cNvPr id="18" name="Picture 17" descr="Department of Health and Human Services logo &quot;DHHS&quot;">
            <a:extLst>
              <a:ext uri="{FF2B5EF4-FFF2-40B4-BE49-F238E27FC236}">
                <a16:creationId xmlns:a16="http://schemas.microsoft.com/office/drawing/2014/main" id="{9D76AB1F-A8ED-4B18-9C33-FBEC13EC0A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3441" y="5032259"/>
            <a:ext cx="133186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3771900" y="6307473"/>
            <a:ext cx="4114800" cy="365125"/>
          </a:xfrm>
          <a:prstGeom prst="rect">
            <a:avLst/>
          </a:prstGeom>
        </p:spPr>
        <p:txBody>
          <a:bodyPr lIns="0" tIns="0" rIns="0" bIns="0"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a:solidFill>
                  <a:srgbClr val="1F4E79"/>
                </a:solidFill>
                <a:latin typeface="+mn-lt"/>
              </a:rPr>
              <a:t>Helping people.  It’s who we are and what we do.</a:t>
            </a:r>
          </a:p>
        </p:txBody>
      </p:sp>
      <p:sp>
        <p:nvSpPr>
          <p:cNvPr id="23" name="Text Placeholder 22">
            <a:extLst>
              <a:ext uri="{FF2B5EF4-FFF2-40B4-BE49-F238E27FC236}">
                <a16:creationId xmlns:a16="http://schemas.microsoft.com/office/drawing/2014/main" id="{3426419D-5A94-4288-8759-EF0C171EACEE}"/>
              </a:ext>
            </a:extLst>
          </p:cNvPr>
          <p:cNvSpPr>
            <a:spLocks noGrp="1"/>
          </p:cNvSpPr>
          <p:nvPr>
            <p:ph type="body" sz="quarter" idx="14" hasCustomPrompt="1"/>
          </p:nvPr>
        </p:nvSpPr>
        <p:spPr>
          <a:xfrm>
            <a:off x="3485217" y="4958756"/>
            <a:ext cx="5245240" cy="342979"/>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Date of Presentation</a:t>
            </a:r>
          </a:p>
        </p:txBody>
      </p:sp>
      <p:sp>
        <p:nvSpPr>
          <p:cNvPr id="17" name="Text Placeholder 22">
            <a:extLst>
              <a:ext uri="{FF2B5EF4-FFF2-40B4-BE49-F238E27FC236}">
                <a16:creationId xmlns:a16="http://schemas.microsoft.com/office/drawing/2014/main" id="{2BA2630A-15E2-4634-89E7-CF26F59875EA}"/>
              </a:ext>
            </a:extLst>
          </p:cNvPr>
          <p:cNvSpPr>
            <a:spLocks noGrp="1"/>
          </p:cNvSpPr>
          <p:nvPr>
            <p:ph type="body" sz="quarter" idx="15" hasCustomPrompt="1"/>
          </p:nvPr>
        </p:nvSpPr>
        <p:spPr>
          <a:xfrm>
            <a:off x="10001492" y="5128182"/>
            <a:ext cx="2020551" cy="1621410"/>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REMOVE text box or REPLACE with Division or Program logo not to exceed 2” height</a:t>
            </a:r>
          </a:p>
        </p:txBody>
      </p:sp>
    </p:spTree>
    <p:extLst>
      <p:ext uri="{BB962C8B-B14F-4D97-AF65-F5344CB8AC3E}">
        <p14:creationId xmlns:p14="http://schemas.microsoft.com/office/powerpoint/2010/main" val="2420226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a:xfrm>
            <a:off x="357447" y="0"/>
            <a:ext cx="11670009" cy="1325563"/>
          </a:xfrm>
        </p:spPr>
        <p:txBody>
          <a:bodyPr/>
          <a:lstStyle>
            <a:lvl1pPr>
              <a:defRPr/>
            </a:lvl1pPr>
          </a:lstStyle>
          <a:p>
            <a:r>
              <a:rPr lang="en-US"/>
              <a:t>Add “Agenda”</a:t>
            </a:r>
          </a:p>
        </p:txBody>
      </p:sp>
      <p:sp>
        <p:nvSpPr>
          <p:cNvPr id="3" name="Content Placeholder 2"/>
          <p:cNvSpPr>
            <a:spLocks noGrp="1"/>
          </p:cNvSpPr>
          <p:nvPr>
            <p:ph idx="1" hasCustomPrompt="1"/>
          </p:nvPr>
        </p:nvSpPr>
        <p:spPr>
          <a:xfrm>
            <a:off x="357447" y="1460498"/>
            <a:ext cx="11670010" cy="4895852"/>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404237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500"/>
            <a:ext cx="11670010"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7" y="0"/>
            <a:ext cx="11670009" cy="1325563"/>
          </a:xfrm>
        </p:spPr>
        <p:txBody>
          <a:bodyPr/>
          <a:lstStyle>
            <a:lvl1pPr>
              <a:defRPr/>
            </a:lvl1pPr>
          </a:lstStyle>
          <a:p>
            <a:r>
              <a:rPr lang="en-US"/>
              <a:t>Add Slide Title</a:t>
            </a:r>
          </a:p>
        </p:txBody>
      </p:sp>
    </p:spTree>
    <p:extLst>
      <p:ext uri="{BB962C8B-B14F-4D97-AF65-F5344CB8AC3E}">
        <p14:creationId xmlns:p14="http://schemas.microsoft.com/office/powerpoint/2010/main" val="3086423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a:p>
        </p:txBody>
      </p:sp>
    </p:spTree>
    <p:extLst>
      <p:ext uri="{BB962C8B-B14F-4D97-AF65-F5344CB8AC3E}">
        <p14:creationId xmlns:p14="http://schemas.microsoft.com/office/powerpoint/2010/main" val="347683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65465"/>
            <a:ext cx="5374177"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3" y="1465465"/>
            <a:ext cx="6133733"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670008" cy="1325563"/>
          </a:xfrm>
        </p:spPr>
        <p:txBody>
          <a:bodyPr/>
          <a:lstStyle>
            <a:lvl1pPr>
              <a:defRPr/>
            </a:lvl1pPr>
          </a:lstStyle>
          <a:p>
            <a:r>
              <a:rPr lang="en-US"/>
              <a:t>Add Slide Title</a:t>
            </a:r>
          </a:p>
        </p:txBody>
      </p:sp>
    </p:spTree>
    <p:extLst>
      <p:ext uri="{BB962C8B-B14F-4D97-AF65-F5344CB8AC3E}">
        <p14:creationId xmlns:p14="http://schemas.microsoft.com/office/powerpoint/2010/main" val="82669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a:t>Add “Questions?”</a:t>
            </a:r>
          </a:p>
        </p:txBody>
      </p:sp>
    </p:spTree>
    <p:extLst>
      <p:ext uri="{BB962C8B-B14F-4D97-AF65-F5344CB8AC3E}">
        <p14:creationId xmlns:p14="http://schemas.microsoft.com/office/powerpoint/2010/main" val="25335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7" y="0"/>
            <a:ext cx="11670009" cy="1325563"/>
          </a:xfrm>
        </p:spPr>
        <p:txBody>
          <a:bodyPr/>
          <a:lstStyle>
            <a:lvl1pPr>
              <a:defRPr/>
            </a:lvl1pPr>
          </a:lstStyle>
          <a:p>
            <a:r>
              <a:rPr lang="en-US"/>
              <a:t>Add “Contact Information”</a:t>
            </a:r>
          </a:p>
        </p:txBody>
      </p:sp>
    </p:spTree>
    <p:extLst>
      <p:ext uri="{BB962C8B-B14F-4D97-AF65-F5344CB8AC3E}">
        <p14:creationId xmlns:p14="http://schemas.microsoft.com/office/powerpoint/2010/main" val="400791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500"/>
            <a:ext cx="11670010" cy="4895850"/>
          </a:xfrm>
        </p:spPr>
        <p:txBody>
          <a:bodyPr numCol="2"/>
          <a:lstStyle>
            <a:lvl1pPr>
              <a:defRPr>
                <a:latin typeface="+mn-lt"/>
              </a:defRPr>
            </a:lvl1pPr>
          </a:lstStyle>
          <a:p>
            <a:pPr lvl="0"/>
            <a:r>
              <a:rPr lang="en-US"/>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a:p>
        </p:txBody>
      </p:sp>
      <p:sp>
        <p:nvSpPr>
          <p:cNvPr id="5" name="Title 1">
            <a:extLst>
              <a:ext uri="{FF2B5EF4-FFF2-40B4-BE49-F238E27FC236}">
                <a16:creationId xmlns:a16="http://schemas.microsoft.com/office/drawing/2014/main" id="{8359C402-E482-4385-B374-8E4FB3A0A9D4}"/>
              </a:ext>
            </a:extLst>
          </p:cNvPr>
          <p:cNvSpPr>
            <a:spLocks noGrp="1"/>
          </p:cNvSpPr>
          <p:nvPr>
            <p:ph type="title" hasCustomPrompt="1"/>
          </p:nvPr>
        </p:nvSpPr>
        <p:spPr>
          <a:xfrm>
            <a:off x="357447" y="0"/>
            <a:ext cx="11670009" cy="1325563"/>
          </a:xfrm>
        </p:spPr>
        <p:txBody>
          <a:bodyPr/>
          <a:lstStyle>
            <a:lvl1pPr>
              <a:defRPr/>
            </a:lvl1pPr>
          </a:lstStyle>
          <a:p>
            <a:r>
              <a:rPr lang="en-US"/>
              <a:t>Add “Acronyms”</a:t>
            </a:r>
          </a:p>
        </p:txBody>
      </p:sp>
    </p:spTree>
    <p:extLst>
      <p:ext uri="{BB962C8B-B14F-4D97-AF65-F5344CB8AC3E}">
        <p14:creationId xmlns:p14="http://schemas.microsoft.com/office/powerpoint/2010/main" val="400432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0" cstate="print">
            <a:alphaModFix amt="50000"/>
            <a:extLst>
              <a:ext uri="{28A0092B-C50C-407E-A947-70E740481C1C}">
                <a14:useLocalDpi xmlns:a14="http://schemas.microsoft.com/office/drawing/2010/main" val="0"/>
              </a:ext>
            </a:extLst>
          </a:blip>
          <a:stretch>
            <a:fillRect/>
          </a:stretch>
        </p:blipFill>
        <p:spPr>
          <a:xfrm>
            <a:off x="84408" y="94321"/>
            <a:ext cx="1192850" cy="1602334"/>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7" y="0"/>
            <a:ext cx="11670009"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500"/>
            <a:ext cx="11670010" cy="4895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284257" y="6356349"/>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a:p>
        </p:txBody>
      </p:sp>
    </p:spTree>
    <p:extLst>
      <p:ext uri="{BB962C8B-B14F-4D97-AF65-F5344CB8AC3E}">
        <p14:creationId xmlns:p14="http://schemas.microsoft.com/office/powerpoint/2010/main" val="716270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51" r:id="rId4"/>
    <p:sldLayoutId id="2147483652" r:id="rId5"/>
    <p:sldLayoutId id="2147483660" r:id="rId6"/>
    <p:sldLayoutId id="2147483661" r:id="rId7"/>
    <p:sldLayoutId id="2147483662" r:id="rId8"/>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s://nam04.safelinks.protection.outlook.com/?url=http://www.dhhs.nv.gov/&amp;data=05%7C01%7Cmcomlossy@unr.edu%7Cdc954d19bbd547ffbe7808daaaf74752%7C523b4bfc0ebd4c03b2b96f6a17fd31d8%7C0%7C0%7C638010276327124288%7CUnknown%7CTWFpbGZsb3d8eyJWIjoiMC4wLjAwMDAiLCJQIjoiV2luMzIiLCJBTiI6Ik1haWwiLCJXVCI6Mn0=%7C3000%7C%7C%7C&amp;sdata=H/oY+6tPq0EHwUmndhUuMIo8pzJpnfeXkkaRxOxYsm0=&amp;reserved=0" TargetMode="External"/><Relationship Id="rId2" Type="http://schemas.openxmlformats.org/officeDocument/2006/relationships/hyperlink" Target="mailto:rcondray@health.nv.gov" TargetMode="External"/><Relationship Id="rId1" Type="http://schemas.openxmlformats.org/officeDocument/2006/relationships/slideLayout" Target="../slideLayouts/slideLayout7.xml"/><Relationship Id="rId4" Type="http://schemas.openxmlformats.org/officeDocument/2006/relationships/hyperlink" Target="http://www.dpbh.nv.gov/"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213E-3FDF-4472-8DC1-0818415EE67D}"/>
              </a:ext>
            </a:extLst>
          </p:cNvPr>
          <p:cNvSpPr>
            <a:spLocks noGrp="1"/>
          </p:cNvSpPr>
          <p:nvPr>
            <p:ph type="ctrTitle"/>
          </p:nvPr>
        </p:nvSpPr>
        <p:spPr>
          <a:xfrm>
            <a:off x="1524000" y="3697804"/>
            <a:ext cx="9144000" cy="546866"/>
          </a:xfrm>
        </p:spPr>
        <p:txBody>
          <a:bodyPr>
            <a:normAutofit fontScale="90000"/>
          </a:bodyPr>
          <a:lstStyle/>
          <a:p>
            <a:pPr>
              <a:lnSpc>
                <a:spcPct val="70000"/>
              </a:lnSpc>
            </a:pPr>
            <a:r>
              <a:rPr lang="en-US" dirty="0"/>
              <a:t>Bureau of Behavioral Health Wellness and Prevention</a:t>
            </a:r>
            <a:br>
              <a:rPr lang="en-US" dirty="0"/>
            </a:br>
            <a:br>
              <a:rPr lang="en-US" dirty="0"/>
            </a:br>
            <a:r>
              <a:rPr lang="en-US" sz="3100" dirty="0"/>
              <a:t>Behavioral Health System Planning (BHSP) Funding Overview</a:t>
            </a:r>
            <a:br>
              <a:rPr lang="en-US" sz="2700" dirty="0"/>
            </a:br>
            <a:endParaRPr lang="en-US" dirty="0"/>
          </a:p>
        </p:txBody>
      </p:sp>
      <p:sp>
        <p:nvSpPr>
          <p:cNvPr id="3" name="Subtitle 2">
            <a:extLst>
              <a:ext uri="{FF2B5EF4-FFF2-40B4-BE49-F238E27FC236}">
                <a16:creationId xmlns:a16="http://schemas.microsoft.com/office/drawing/2014/main" id="{4E9A2FF6-E70D-4F04-829F-0308ECD45051}"/>
              </a:ext>
            </a:extLst>
          </p:cNvPr>
          <p:cNvSpPr>
            <a:spLocks noGrp="1"/>
          </p:cNvSpPr>
          <p:nvPr>
            <p:ph type="subTitle" idx="1"/>
          </p:nvPr>
        </p:nvSpPr>
        <p:spPr>
          <a:xfrm>
            <a:off x="1524000" y="4360132"/>
            <a:ext cx="9144000" cy="469665"/>
          </a:xfrm>
        </p:spPr>
        <p:txBody>
          <a:bodyPr/>
          <a:lstStyle/>
          <a:p>
            <a:r>
              <a:rPr lang="en-US"/>
              <a:t>Dr. Ruth Condray, Clinical Program Planner/Deputy Bureau Chief</a:t>
            </a:r>
          </a:p>
        </p:txBody>
      </p:sp>
      <p:sp>
        <p:nvSpPr>
          <p:cNvPr id="5" name="Text Placeholder 4">
            <a:extLst>
              <a:ext uri="{FF2B5EF4-FFF2-40B4-BE49-F238E27FC236}">
                <a16:creationId xmlns:a16="http://schemas.microsoft.com/office/drawing/2014/main" id="{54883497-CDC1-4006-A8FB-7226BAABE4E2}"/>
              </a:ext>
            </a:extLst>
          </p:cNvPr>
          <p:cNvSpPr>
            <a:spLocks noGrp="1"/>
          </p:cNvSpPr>
          <p:nvPr>
            <p:ph type="body" sz="quarter" idx="13"/>
          </p:nvPr>
        </p:nvSpPr>
        <p:spPr>
          <a:xfrm>
            <a:off x="1524000" y="2458480"/>
            <a:ext cx="9144000" cy="657225"/>
          </a:xfrm>
        </p:spPr>
        <p:txBody>
          <a:bodyPr/>
          <a:lstStyle/>
          <a:p>
            <a:r>
              <a:rPr lang="en-US" sz="3600" dirty="0"/>
              <a:t>State of Nevada </a:t>
            </a:r>
          </a:p>
          <a:p>
            <a:r>
              <a:rPr lang="en-US" sz="3600" dirty="0"/>
              <a:t>Department of Health and Human Services</a:t>
            </a:r>
          </a:p>
        </p:txBody>
      </p:sp>
      <p:sp>
        <p:nvSpPr>
          <p:cNvPr id="6" name="TextBox 5">
            <a:extLst>
              <a:ext uri="{FF2B5EF4-FFF2-40B4-BE49-F238E27FC236}">
                <a16:creationId xmlns:a16="http://schemas.microsoft.com/office/drawing/2014/main" id="{F944D294-13C7-409B-9BB2-38C6605BA149}"/>
              </a:ext>
            </a:extLst>
          </p:cNvPr>
          <p:cNvSpPr txBox="1"/>
          <p:nvPr/>
        </p:nvSpPr>
        <p:spPr>
          <a:xfrm>
            <a:off x="3639178" y="4945259"/>
            <a:ext cx="4913644" cy="469665"/>
          </a:xfrm>
          <a:prstGeom prst="rect">
            <a:avLst/>
          </a:prstGeom>
        </p:spPr>
        <p:txBody>
          <a:bodyPr vert="horz" wrap="none" lIns="91440" tIns="45720" rIns="91440" bIns="45720" rtlCol="0" anchor="ctr">
            <a:normAutofit/>
          </a:bodyPr>
          <a:lstStyle/>
          <a:p>
            <a:pPr algn="ctr"/>
            <a:r>
              <a:rPr kumimoji="0" lang="en-US" sz="24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Times New Roman" panose="02020603050405020304" pitchFamily="18" charset="0"/>
              </a:rPr>
              <a:t>April 12, 2023</a:t>
            </a:r>
            <a:endParaRPr lang="en-US" sz="2000"/>
          </a:p>
        </p:txBody>
      </p:sp>
    </p:spTree>
    <p:extLst>
      <p:ext uri="{BB962C8B-B14F-4D97-AF65-F5344CB8AC3E}">
        <p14:creationId xmlns:p14="http://schemas.microsoft.com/office/powerpoint/2010/main" val="382093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BEE31-BA0B-BDFF-5A5F-ACC0446DE4D7}"/>
              </a:ext>
            </a:extLst>
          </p:cNvPr>
          <p:cNvSpPr>
            <a:spLocks noGrp="1"/>
          </p:cNvSpPr>
          <p:nvPr>
            <p:ph type="title"/>
          </p:nvPr>
        </p:nvSpPr>
        <p:spPr>
          <a:xfrm>
            <a:off x="457035" y="280657"/>
            <a:ext cx="11670009" cy="1325563"/>
          </a:xfrm>
        </p:spPr>
        <p:txBody>
          <a:bodyPr>
            <a:normAutofit fontScale="90000"/>
          </a:bodyPr>
          <a:lstStyle/>
          <a:p>
            <a:r>
              <a:rPr lang="en-US"/>
              <a:t>CAT 15 - </a:t>
            </a:r>
            <a:r>
              <a:rPr lang="en-US" sz="4800"/>
              <a:t>Mental Health Services Block Grant (MHBG)</a:t>
            </a:r>
            <a:endParaRPr lang="en-US"/>
          </a:p>
        </p:txBody>
      </p:sp>
      <p:graphicFrame>
        <p:nvGraphicFramePr>
          <p:cNvPr id="5" name="Table 5">
            <a:extLst>
              <a:ext uri="{FF2B5EF4-FFF2-40B4-BE49-F238E27FC236}">
                <a16:creationId xmlns:a16="http://schemas.microsoft.com/office/drawing/2014/main" id="{9C1F4596-DF5B-A25A-DC95-5B9C3F71B639}"/>
              </a:ext>
            </a:extLst>
          </p:cNvPr>
          <p:cNvGraphicFramePr>
            <a:graphicFrameLocks noGrp="1"/>
          </p:cNvGraphicFramePr>
          <p:nvPr>
            <p:ph idx="1"/>
            <p:extLst>
              <p:ext uri="{D42A27DB-BD31-4B8C-83A1-F6EECF244321}">
                <p14:modId xmlns:p14="http://schemas.microsoft.com/office/powerpoint/2010/main" val="280486913"/>
              </p:ext>
            </p:extLst>
          </p:nvPr>
        </p:nvGraphicFramePr>
        <p:xfrm>
          <a:off x="176981" y="1703069"/>
          <a:ext cx="11670008" cy="4521200"/>
        </p:xfrm>
        <a:graphic>
          <a:graphicData uri="http://schemas.openxmlformats.org/drawingml/2006/table">
            <a:tbl>
              <a:tblPr firstRow="1" bandRow="1">
                <a:tableStyleId>{5C22544A-7EE6-4342-B048-85BDC9FD1C3A}</a:tableStyleId>
              </a:tblPr>
              <a:tblGrid>
                <a:gridCol w="2900516">
                  <a:extLst>
                    <a:ext uri="{9D8B030D-6E8A-4147-A177-3AD203B41FA5}">
                      <a16:colId xmlns:a16="http://schemas.microsoft.com/office/drawing/2014/main" val="475064546"/>
                    </a:ext>
                  </a:extLst>
                </a:gridCol>
                <a:gridCol w="1196451">
                  <a:extLst>
                    <a:ext uri="{9D8B030D-6E8A-4147-A177-3AD203B41FA5}">
                      <a16:colId xmlns:a16="http://schemas.microsoft.com/office/drawing/2014/main" val="2605532180"/>
                    </a:ext>
                  </a:extLst>
                </a:gridCol>
                <a:gridCol w="760168">
                  <a:extLst>
                    <a:ext uri="{9D8B030D-6E8A-4147-A177-3AD203B41FA5}">
                      <a16:colId xmlns:a16="http://schemas.microsoft.com/office/drawing/2014/main" val="2461621613"/>
                    </a:ext>
                  </a:extLst>
                </a:gridCol>
                <a:gridCol w="914400">
                  <a:extLst>
                    <a:ext uri="{9D8B030D-6E8A-4147-A177-3AD203B41FA5}">
                      <a16:colId xmlns:a16="http://schemas.microsoft.com/office/drawing/2014/main" val="3658719596"/>
                    </a:ext>
                  </a:extLst>
                </a:gridCol>
                <a:gridCol w="1238865">
                  <a:extLst>
                    <a:ext uri="{9D8B030D-6E8A-4147-A177-3AD203B41FA5}">
                      <a16:colId xmlns:a16="http://schemas.microsoft.com/office/drawing/2014/main" val="243307681"/>
                    </a:ext>
                  </a:extLst>
                </a:gridCol>
                <a:gridCol w="1091380">
                  <a:extLst>
                    <a:ext uri="{9D8B030D-6E8A-4147-A177-3AD203B41FA5}">
                      <a16:colId xmlns:a16="http://schemas.microsoft.com/office/drawing/2014/main" val="937847493"/>
                    </a:ext>
                  </a:extLst>
                </a:gridCol>
                <a:gridCol w="3568228">
                  <a:extLst>
                    <a:ext uri="{9D8B030D-6E8A-4147-A177-3AD203B41FA5}">
                      <a16:colId xmlns:a16="http://schemas.microsoft.com/office/drawing/2014/main" val="1284893596"/>
                    </a:ext>
                  </a:extLst>
                </a:gridCol>
              </a:tblGrid>
              <a:tr h="370840">
                <a:tc>
                  <a:txBody>
                    <a:bodyPr/>
                    <a:lstStyle/>
                    <a:p>
                      <a:r>
                        <a:rPr lang="en-US" sz="1400"/>
                        <a:t>Awardee</a:t>
                      </a:r>
                    </a:p>
                  </a:txBody>
                  <a:tcPr/>
                </a:tc>
                <a:tc>
                  <a:txBody>
                    <a:bodyPr/>
                    <a:lstStyle/>
                    <a:p>
                      <a:r>
                        <a:rPr lang="en-US" sz="1400"/>
                        <a:t>Budget</a:t>
                      </a:r>
                    </a:p>
                  </a:txBody>
                  <a:tcPr/>
                </a:tc>
                <a:tc>
                  <a:txBody>
                    <a:bodyPr/>
                    <a:lstStyle/>
                    <a:p>
                      <a:r>
                        <a:rPr lang="en-US" sz="1400"/>
                        <a:t>Start</a:t>
                      </a:r>
                    </a:p>
                  </a:txBody>
                  <a:tcPr/>
                </a:tc>
                <a:tc>
                  <a:txBody>
                    <a:bodyPr/>
                    <a:lstStyle/>
                    <a:p>
                      <a:r>
                        <a:rPr lang="en-US" sz="1400"/>
                        <a:t>End</a:t>
                      </a:r>
                    </a:p>
                  </a:txBody>
                  <a:tcPr/>
                </a:tc>
                <a:tc>
                  <a:txBody>
                    <a:bodyPr/>
                    <a:lstStyle/>
                    <a:p>
                      <a:r>
                        <a:rPr lang="en-US" sz="1400"/>
                        <a:t>Program Type</a:t>
                      </a:r>
                    </a:p>
                  </a:txBody>
                  <a:tcPr/>
                </a:tc>
                <a:tc>
                  <a:txBody>
                    <a:bodyPr/>
                    <a:lstStyle/>
                    <a:p>
                      <a:r>
                        <a:rPr lang="en-US" sz="1400"/>
                        <a:t>Location</a:t>
                      </a:r>
                    </a:p>
                  </a:txBody>
                  <a:tcPr/>
                </a:tc>
                <a:tc>
                  <a:txBody>
                    <a:bodyPr/>
                    <a:lstStyle/>
                    <a:p>
                      <a:r>
                        <a:rPr lang="en-US" sz="1400"/>
                        <a:t>Scope of Work</a:t>
                      </a:r>
                    </a:p>
                  </a:txBody>
                  <a:tcPr/>
                </a:tc>
                <a:extLst>
                  <a:ext uri="{0D108BD9-81ED-4DB2-BD59-A6C34878D82A}">
                    <a16:rowId xmlns:a16="http://schemas.microsoft.com/office/drawing/2014/main" val="2220761861"/>
                  </a:ext>
                </a:extLst>
              </a:tr>
              <a:tr h="370840">
                <a:tc>
                  <a:txBody>
                    <a:bodyPr/>
                    <a:lstStyle/>
                    <a:p>
                      <a:pPr algn="l" fontAlgn="b"/>
                      <a:r>
                        <a:rPr lang="en-US" sz="1100" b="0" i="0" u="none" strike="noStrike">
                          <a:solidFill>
                            <a:srgbClr val="000000"/>
                          </a:solidFill>
                          <a:effectLst/>
                          <a:latin typeface="Calibri" panose="020F0502020204030204" pitchFamily="34" charset="0"/>
                        </a:rPr>
                        <a:t>Social Entrepreneurs, Inc. </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$20,965.00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Direct Service</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Rural NV</a:t>
                      </a:r>
                    </a:p>
                  </a:txBody>
                  <a:tcPr marL="7620" marR="7620" marT="7620" anchor="b"/>
                </a:tc>
                <a:tc>
                  <a:txBody>
                    <a:bodyPr/>
                    <a:lstStyle/>
                    <a:p>
                      <a:pPr algn="l" fontAlgn="b"/>
                      <a:r>
                        <a:rPr lang="en-US" sz="1100">
                          <a:latin typeface="Calibri" panose="020F0502020204030204" pitchFamily="34" charset="0"/>
                          <a:ea typeface="Calibri" panose="020F0502020204030204" pitchFamily="34" charset="0"/>
                          <a:cs typeface="Calibri" panose="020F0502020204030204" pitchFamily="34" charset="0"/>
                        </a:rPr>
                        <a:t>Rural Nevada’s Continuum of Care </a:t>
                      </a:r>
                      <a:endParaRPr lang="en-US" sz="1100" b="0" i="0" u="none" strike="noStrike">
                        <a:solidFill>
                          <a:srgbClr val="000000"/>
                        </a:solidFill>
                        <a:effectLst/>
                        <a:latin typeface="Calibri" panose="020F0502020204030204" pitchFamily="34" charset="0"/>
                      </a:endParaRPr>
                    </a:p>
                  </a:txBody>
                  <a:tcPr marL="7620" marR="7620" marT="7620" anchor="b"/>
                </a:tc>
                <a:extLst>
                  <a:ext uri="{0D108BD9-81ED-4DB2-BD59-A6C34878D82A}">
                    <a16:rowId xmlns:a16="http://schemas.microsoft.com/office/drawing/2014/main" val="1435405538"/>
                  </a:ext>
                </a:extLst>
              </a:tr>
              <a:tr h="370840">
                <a:tc>
                  <a:txBody>
                    <a:bodyPr/>
                    <a:lstStyle/>
                    <a:p>
                      <a:pPr algn="l" fontAlgn="b"/>
                      <a:r>
                        <a:rPr lang="en-US" sz="1100" b="0" i="0" u="none" strike="noStrike">
                          <a:solidFill>
                            <a:srgbClr val="000000"/>
                          </a:solidFill>
                          <a:effectLst/>
                          <a:latin typeface="Calibri" panose="020F0502020204030204" pitchFamily="34" charset="0"/>
                        </a:rPr>
                        <a:t>Social Entrepreneurs, Inc. </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$212,233.00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444444"/>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NAVIGATE First Episode Psychosis:</a:t>
                      </a:r>
                      <a:r>
                        <a:rPr lang="en-US" sz="1100" b="0" i="0" u="none" strike="noStrike" baseline="0" dirty="0">
                          <a:solidFill>
                            <a:srgbClr val="000000"/>
                          </a:solidFill>
                          <a:effectLst/>
                          <a:latin typeface="Calibri" panose="020F0502020204030204" pitchFamily="34" charset="0"/>
                        </a:rPr>
                        <a:t>  Workforce Development and Technical Assistance</a:t>
                      </a:r>
                      <a:endParaRPr lang="en-US" sz="1100" b="0" i="0" u="none" strike="noStrike" dirty="0">
                        <a:solidFill>
                          <a:srgbClr val="000000"/>
                        </a:solidFill>
                        <a:effectLst/>
                        <a:latin typeface="Calibri" panose="020F0502020204030204" pitchFamily="34" charset="0"/>
                      </a:endParaRPr>
                    </a:p>
                  </a:txBody>
                  <a:tcPr marL="7620" marR="7620" marT="7620" anchor="b"/>
                </a:tc>
                <a:extLst>
                  <a:ext uri="{0D108BD9-81ED-4DB2-BD59-A6C34878D82A}">
                    <a16:rowId xmlns:a16="http://schemas.microsoft.com/office/drawing/2014/main" val="268730630"/>
                  </a:ext>
                </a:extLst>
              </a:tr>
              <a:tr h="370840">
                <a:tc>
                  <a:txBody>
                    <a:bodyPr/>
                    <a:lstStyle/>
                    <a:p>
                      <a:pPr algn="l" fontAlgn="b"/>
                      <a:r>
                        <a:rPr lang="en-US" sz="1100" b="0" i="0" u="none" strike="noStrike">
                          <a:solidFill>
                            <a:srgbClr val="000000"/>
                          </a:solidFill>
                          <a:effectLst/>
                          <a:latin typeface="Calibri" panose="020F0502020204030204" pitchFamily="34" charset="0"/>
                        </a:rPr>
                        <a:t>University of Nevada, Reno</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$260,711.00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444444"/>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Project ECHO Clinics for First Episode Psychosis:</a:t>
                      </a:r>
                      <a:r>
                        <a:rPr lang="en-US" sz="1100" b="0" i="0" u="none" strike="noStrike" baseline="0" dirty="0">
                          <a:solidFill>
                            <a:srgbClr val="000000"/>
                          </a:solidFill>
                          <a:effectLst/>
                          <a:latin typeface="Calibri" panose="020F0502020204030204" pitchFamily="34" charset="0"/>
                        </a:rPr>
                        <a:t>  Workforce Development for Nevada’s Mental Health Professionals</a:t>
                      </a:r>
                      <a:endParaRPr lang="en-US" sz="1100" b="0" i="0" u="none" strike="noStrike" dirty="0">
                        <a:solidFill>
                          <a:srgbClr val="000000"/>
                        </a:solidFill>
                        <a:effectLst/>
                        <a:latin typeface="Calibri" panose="020F0502020204030204" pitchFamily="34" charset="0"/>
                      </a:endParaRPr>
                    </a:p>
                  </a:txBody>
                  <a:tcPr marL="7620" marR="7620" marT="7620" anchor="b"/>
                </a:tc>
                <a:extLst>
                  <a:ext uri="{0D108BD9-81ED-4DB2-BD59-A6C34878D82A}">
                    <a16:rowId xmlns:a16="http://schemas.microsoft.com/office/drawing/2014/main" val="2329129316"/>
                  </a:ext>
                </a:extLst>
              </a:tr>
              <a:tr h="370840">
                <a:tc>
                  <a:txBody>
                    <a:bodyPr/>
                    <a:lstStyle/>
                    <a:p>
                      <a:pPr algn="l" fontAlgn="b"/>
                      <a:r>
                        <a:rPr lang="en-US" sz="1100" b="0" i="0" u="none" strike="noStrike">
                          <a:solidFill>
                            <a:srgbClr val="000000"/>
                          </a:solidFill>
                          <a:effectLst/>
                          <a:latin typeface="Calibri" panose="020F0502020204030204" pitchFamily="34" charset="0"/>
                        </a:rPr>
                        <a:t>University of Nevada, Reno</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$59,210.00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444444"/>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Individual Psychotherapy Modalities for Psychosis</a:t>
                      </a:r>
                    </a:p>
                  </a:txBody>
                  <a:tcPr marL="7620" marR="7620" marT="7620" anchor="b"/>
                </a:tc>
                <a:extLst>
                  <a:ext uri="{0D108BD9-81ED-4DB2-BD59-A6C34878D82A}">
                    <a16:rowId xmlns:a16="http://schemas.microsoft.com/office/drawing/2014/main" val="3066796644"/>
                  </a:ext>
                </a:extLst>
              </a:tr>
              <a:tr h="370840">
                <a:tc>
                  <a:txBody>
                    <a:bodyPr/>
                    <a:lstStyle/>
                    <a:p>
                      <a:pPr algn="l" fontAlgn="b"/>
                      <a:r>
                        <a:rPr lang="en-US" sz="1100" b="0" i="0" u="none" strike="noStrike">
                          <a:solidFill>
                            <a:srgbClr val="000000"/>
                          </a:solidFill>
                          <a:effectLst/>
                          <a:latin typeface="Calibri" panose="020F0502020204030204" pitchFamily="34" charset="0"/>
                        </a:rPr>
                        <a:t>Center for the Application of Substance Abuse Technologies (CASAT)</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$648,967.00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Direct Service</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Statewide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Technical support for Certified Community Behavioral Health Centers &amp; Assertive Community Treatment Services</a:t>
                      </a:r>
                    </a:p>
                  </a:txBody>
                  <a:tcPr marL="7620" marR="7620" marT="7620" anchor="b"/>
                </a:tc>
                <a:extLst>
                  <a:ext uri="{0D108BD9-81ED-4DB2-BD59-A6C34878D82A}">
                    <a16:rowId xmlns:a16="http://schemas.microsoft.com/office/drawing/2014/main" val="4228050562"/>
                  </a:ext>
                </a:extLst>
              </a:tr>
              <a:tr h="370840">
                <a:tc>
                  <a:txBody>
                    <a:bodyPr/>
                    <a:lstStyle/>
                    <a:p>
                      <a:pPr algn="l" fontAlgn="b"/>
                      <a:r>
                        <a:rPr lang="en-US" sz="1100" b="0" i="0" u="none" strike="noStrike">
                          <a:solidFill>
                            <a:srgbClr val="000000"/>
                          </a:solidFill>
                          <a:effectLst/>
                          <a:latin typeface="Calibri" panose="020F0502020204030204" pitchFamily="34" charset="0"/>
                        </a:rPr>
                        <a:t>Social Entrepreneurs, Inc. </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$26,141.00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9/1/2022</a:t>
                      </a:r>
                    </a:p>
                  </a:txBody>
                  <a:tcPr marL="7620" marR="7620" marT="7620" anchor="b"/>
                </a:tc>
                <a:tc>
                  <a:txBody>
                    <a:bodyPr/>
                    <a:lstStyle/>
                    <a:p>
                      <a:pPr algn="l" fontAlgn="b"/>
                      <a:r>
                        <a:rPr lang="en-US" sz="1100" b="0" i="0" u="none" strike="noStrike">
                          <a:solidFill>
                            <a:schemeClr val="tx1">
                              <a:lumMod val="95000"/>
                              <a:lumOff val="5000"/>
                            </a:schemeClr>
                          </a:solidFill>
                          <a:effectLst/>
                          <a:latin typeface="Calibri" panose="020F0502020204030204" pitchFamily="34" charset="0"/>
                        </a:rPr>
                        <a:t>12/30/2022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Crisis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Crisis Now Immersion Conference</a:t>
                      </a:r>
                    </a:p>
                  </a:txBody>
                  <a:tcPr marL="7620" marR="7620" marT="7620" anchor="b"/>
                </a:tc>
                <a:extLst>
                  <a:ext uri="{0D108BD9-81ED-4DB2-BD59-A6C34878D82A}">
                    <a16:rowId xmlns:a16="http://schemas.microsoft.com/office/drawing/2014/main" val="1563750808"/>
                  </a:ext>
                </a:extLst>
              </a:tr>
              <a:tr h="370840">
                <a:tc>
                  <a:txBody>
                    <a:bodyPr/>
                    <a:lstStyle/>
                    <a:p>
                      <a:pPr algn="l" fontAlgn="b"/>
                      <a:r>
                        <a:rPr lang="en-US" sz="1100" b="0" i="0" u="none" strike="noStrike">
                          <a:solidFill>
                            <a:srgbClr val="000000"/>
                          </a:solidFill>
                          <a:effectLst/>
                          <a:latin typeface="Calibri" panose="020F0502020204030204" pitchFamily="34" charset="0"/>
                        </a:rPr>
                        <a:t>University of Nevada, Reno</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$585,015.00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UNR SOAR Program for First Episode Psychosis</a:t>
                      </a:r>
                    </a:p>
                  </a:txBody>
                  <a:tcPr marL="7620" marR="7620" marT="7620" anchor="b"/>
                </a:tc>
                <a:extLst>
                  <a:ext uri="{0D108BD9-81ED-4DB2-BD59-A6C34878D82A}">
                    <a16:rowId xmlns:a16="http://schemas.microsoft.com/office/drawing/2014/main" val="3719096877"/>
                  </a:ext>
                </a:extLst>
              </a:tr>
              <a:tr h="370840">
                <a:tc>
                  <a:txBody>
                    <a:bodyPr/>
                    <a:lstStyle/>
                    <a:p>
                      <a:pPr algn="l" fontAlgn="b"/>
                      <a:r>
                        <a:rPr lang="en-US" sz="1100" b="0" i="0" u="none" strike="noStrike">
                          <a:solidFill>
                            <a:srgbClr val="000000"/>
                          </a:solidFill>
                          <a:effectLst/>
                          <a:latin typeface="Calibri" panose="020F0502020204030204" pitchFamily="34" charset="0"/>
                        </a:rPr>
                        <a:t>University of Nevada, Las Vegas</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$229,480.00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Southern NV</a:t>
                      </a:r>
                    </a:p>
                  </a:txBody>
                  <a:tcPr marL="7620" marR="7620" marT="762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panose="020F0502020204030204" pitchFamily="34" charset="0"/>
                        </a:rPr>
                        <a:t>Mojave Counseling First Episode Psychosis Clinic</a:t>
                      </a:r>
                    </a:p>
                  </a:txBody>
                  <a:tcPr marL="7620" marR="7620" marT="7620" anchor="b"/>
                </a:tc>
                <a:extLst>
                  <a:ext uri="{0D108BD9-81ED-4DB2-BD59-A6C34878D82A}">
                    <a16:rowId xmlns:a16="http://schemas.microsoft.com/office/drawing/2014/main" val="17475942"/>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a:solidFill>
                            <a:srgbClr val="000000"/>
                          </a:solidFill>
                          <a:effectLst/>
                          <a:latin typeface="Calibri" panose="020F0502020204030204" pitchFamily="34" charset="0"/>
                        </a:rPr>
                        <a:t>University of Nevada, Las Vegas</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a:solidFill>
                            <a:srgbClr val="000000"/>
                          </a:solidFill>
                          <a:effectLst/>
                          <a:latin typeface="Calibri" panose="020F0502020204030204" pitchFamily="34" charset="0"/>
                        </a:rPr>
                        <a:t>Mojave Counseling</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$328,295.00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Southern NV</a:t>
                      </a:r>
                    </a:p>
                  </a:txBody>
                  <a:tcPr marL="7620" marR="7620" marT="762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panose="020F0502020204030204" pitchFamily="34" charset="0"/>
                        </a:rPr>
                        <a:t>Mojave Counseling First Episode Psychosis Clinic</a:t>
                      </a:r>
                    </a:p>
                  </a:txBody>
                  <a:tcPr marL="7620" marR="7620" marT="7620" anchor="b"/>
                </a:tc>
                <a:extLst>
                  <a:ext uri="{0D108BD9-81ED-4DB2-BD59-A6C34878D82A}">
                    <a16:rowId xmlns:a16="http://schemas.microsoft.com/office/drawing/2014/main" val="4165344902"/>
                  </a:ext>
                </a:extLst>
              </a:tr>
              <a:tr h="370840">
                <a:tc>
                  <a:txBody>
                    <a:bodyPr/>
                    <a:lstStyle/>
                    <a:p>
                      <a:pPr algn="l" fontAlgn="b"/>
                      <a:r>
                        <a:rPr lang="en-US" sz="1100" b="0" i="0" u="none" strike="noStrike">
                          <a:solidFill>
                            <a:srgbClr val="000000"/>
                          </a:solidFill>
                          <a:effectLst/>
                          <a:latin typeface="Calibri" panose="020F0502020204030204" pitchFamily="34" charset="0"/>
                        </a:rPr>
                        <a:t>Carson Tahoe Behavioral Health Services</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$600,379.00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FEP/ESMI</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panose="020F0502020204030204" pitchFamily="34" charset="0"/>
                        </a:rPr>
                        <a:t>Carson Tahoe First Episode Psychosis Program</a:t>
                      </a:r>
                    </a:p>
                  </a:txBody>
                  <a:tcPr marL="7620" marR="7620" marT="7620" anchor="b"/>
                </a:tc>
                <a:extLst>
                  <a:ext uri="{0D108BD9-81ED-4DB2-BD59-A6C34878D82A}">
                    <a16:rowId xmlns:a16="http://schemas.microsoft.com/office/drawing/2014/main" val="3094199644"/>
                  </a:ext>
                </a:extLst>
              </a:tr>
              <a:tr h="370840">
                <a:tc>
                  <a:txBody>
                    <a:bodyPr/>
                    <a:lstStyle/>
                    <a:p>
                      <a:pPr algn="l" fontAlgn="b"/>
                      <a:r>
                        <a:rPr lang="en-US" sz="1100" b="0" i="0" u="none" strike="noStrike">
                          <a:solidFill>
                            <a:srgbClr val="000000"/>
                          </a:solidFill>
                          <a:effectLst/>
                          <a:latin typeface="Calibri" panose="020F0502020204030204" pitchFamily="34" charset="0"/>
                        </a:rPr>
                        <a:t>Carson Tahoe Behavioral Health Services</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$424,701.00 </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Direct Service</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Assertive Community Treatment (ACT) Program</a:t>
                      </a:r>
                    </a:p>
                  </a:txBody>
                  <a:tcPr marL="7620" marR="7620" marT="7620" anchor="b"/>
                </a:tc>
                <a:extLst>
                  <a:ext uri="{0D108BD9-81ED-4DB2-BD59-A6C34878D82A}">
                    <a16:rowId xmlns:a16="http://schemas.microsoft.com/office/drawing/2014/main" val="2925998928"/>
                  </a:ext>
                </a:extLst>
              </a:tr>
            </a:tbl>
          </a:graphicData>
        </a:graphic>
      </p:graphicFrame>
      <p:sp>
        <p:nvSpPr>
          <p:cNvPr id="4" name="Slide Number Placeholder 3">
            <a:extLst>
              <a:ext uri="{FF2B5EF4-FFF2-40B4-BE49-F238E27FC236}">
                <a16:creationId xmlns:a16="http://schemas.microsoft.com/office/drawing/2014/main" id="{4DFCA520-A768-F47A-383D-20422AB1C1B8}"/>
              </a:ext>
            </a:extLst>
          </p:cNvPr>
          <p:cNvSpPr>
            <a:spLocks noGrp="1"/>
          </p:cNvSpPr>
          <p:nvPr>
            <p:ph type="sldNum" sz="quarter" idx="12"/>
          </p:nvPr>
        </p:nvSpPr>
        <p:spPr/>
        <p:txBody>
          <a:bodyPr/>
          <a:lstStyle/>
          <a:p>
            <a:fld id="{A0EC8638-D38E-4C5B-8C11-DA859CF37C29}" type="slidenum">
              <a:rPr lang="en-US" smtClean="0"/>
              <a:t>10</a:t>
            </a:fld>
            <a:endParaRPr lang="en-US"/>
          </a:p>
        </p:txBody>
      </p:sp>
    </p:spTree>
    <p:extLst>
      <p:ext uri="{BB962C8B-B14F-4D97-AF65-F5344CB8AC3E}">
        <p14:creationId xmlns:p14="http://schemas.microsoft.com/office/powerpoint/2010/main" val="8147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BEE31-BA0B-BDFF-5A5F-ACC0446DE4D7}"/>
              </a:ext>
            </a:extLst>
          </p:cNvPr>
          <p:cNvSpPr>
            <a:spLocks noGrp="1"/>
          </p:cNvSpPr>
          <p:nvPr>
            <p:ph type="title"/>
          </p:nvPr>
        </p:nvSpPr>
        <p:spPr>
          <a:xfrm>
            <a:off x="357448" y="136526"/>
            <a:ext cx="11670009" cy="1325563"/>
          </a:xfrm>
        </p:spPr>
        <p:txBody>
          <a:bodyPr>
            <a:normAutofit/>
          </a:bodyPr>
          <a:lstStyle/>
          <a:p>
            <a:r>
              <a:rPr lang="en-US" dirty="0"/>
              <a:t>CAT 15 - </a:t>
            </a:r>
            <a:r>
              <a:rPr lang="en-US" sz="4800" dirty="0"/>
              <a:t>Mental Health Block Grant (MHBG)</a:t>
            </a:r>
            <a:endParaRPr lang="en-US" dirty="0"/>
          </a:p>
        </p:txBody>
      </p:sp>
      <p:graphicFrame>
        <p:nvGraphicFramePr>
          <p:cNvPr id="5" name="Table 5">
            <a:extLst>
              <a:ext uri="{FF2B5EF4-FFF2-40B4-BE49-F238E27FC236}">
                <a16:creationId xmlns:a16="http://schemas.microsoft.com/office/drawing/2014/main" id="{9C1F4596-DF5B-A25A-DC95-5B9C3F71B639}"/>
              </a:ext>
            </a:extLst>
          </p:cNvPr>
          <p:cNvGraphicFramePr>
            <a:graphicFrameLocks noGrp="1"/>
          </p:cNvGraphicFramePr>
          <p:nvPr>
            <p:ph idx="1"/>
            <p:extLst>
              <p:ext uri="{D42A27DB-BD31-4B8C-83A1-F6EECF244321}">
                <p14:modId xmlns:p14="http://schemas.microsoft.com/office/powerpoint/2010/main" val="1538366672"/>
              </p:ext>
            </p:extLst>
          </p:nvPr>
        </p:nvGraphicFramePr>
        <p:xfrm>
          <a:off x="443620" y="1795939"/>
          <a:ext cx="11090497" cy="4315459"/>
        </p:xfrm>
        <a:graphic>
          <a:graphicData uri="http://schemas.openxmlformats.org/drawingml/2006/table">
            <a:tbl>
              <a:tblPr firstRow="1" bandRow="1">
                <a:tableStyleId>{5C22544A-7EE6-4342-B048-85BDC9FD1C3A}</a:tableStyleId>
              </a:tblPr>
              <a:tblGrid>
                <a:gridCol w="2299580">
                  <a:extLst>
                    <a:ext uri="{9D8B030D-6E8A-4147-A177-3AD203B41FA5}">
                      <a16:colId xmlns:a16="http://schemas.microsoft.com/office/drawing/2014/main" val="475064546"/>
                    </a:ext>
                  </a:extLst>
                </a:gridCol>
                <a:gridCol w="1041149">
                  <a:extLst>
                    <a:ext uri="{9D8B030D-6E8A-4147-A177-3AD203B41FA5}">
                      <a16:colId xmlns:a16="http://schemas.microsoft.com/office/drawing/2014/main" val="2605532180"/>
                    </a:ext>
                  </a:extLst>
                </a:gridCol>
                <a:gridCol w="896293">
                  <a:extLst>
                    <a:ext uri="{9D8B030D-6E8A-4147-A177-3AD203B41FA5}">
                      <a16:colId xmlns:a16="http://schemas.microsoft.com/office/drawing/2014/main" val="2461621613"/>
                    </a:ext>
                  </a:extLst>
                </a:gridCol>
                <a:gridCol w="941560">
                  <a:extLst>
                    <a:ext uri="{9D8B030D-6E8A-4147-A177-3AD203B41FA5}">
                      <a16:colId xmlns:a16="http://schemas.microsoft.com/office/drawing/2014/main" val="3658719596"/>
                    </a:ext>
                  </a:extLst>
                </a:gridCol>
                <a:gridCol w="1222218">
                  <a:extLst>
                    <a:ext uri="{9D8B030D-6E8A-4147-A177-3AD203B41FA5}">
                      <a16:colId xmlns:a16="http://schemas.microsoft.com/office/drawing/2014/main" val="243307681"/>
                    </a:ext>
                  </a:extLst>
                </a:gridCol>
                <a:gridCol w="1013988">
                  <a:extLst>
                    <a:ext uri="{9D8B030D-6E8A-4147-A177-3AD203B41FA5}">
                      <a16:colId xmlns:a16="http://schemas.microsoft.com/office/drawing/2014/main" val="937847493"/>
                    </a:ext>
                  </a:extLst>
                </a:gridCol>
                <a:gridCol w="3675709">
                  <a:extLst>
                    <a:ext uri="{9D8B030D-6E8A-4147-A177-3AD203B41FA5}">
                      <a16:colId xmlns:a16="http://schemas.microsoft.com/office/drawing/2014/main" val="1029378382"/>
                    </a:ext>
                  </a:extLst>
                </a:gridCol>
              </a:tblGrid>
              <a:tr h="370840">
                <a:tc>
                  <a:txBody>
                    <a:bodyPr/>
                    <a:lstStyle/>
                    <a:p>
                      <a:r>
                        <a:rPr lang="en-US" sz="1400" dirty="0"/>
                        <a:t>Awardee</a:t>
                      </a:r>
                    </a:p>
                  </a:txBody>
                  <a:tcPr/>
                </a:tc>
                <a:tc>
                  <a:txBody>
                    <a:bodyPr/>
                    <a:lstStyle/>
                    <a:p>
                      <a:r>
                        <a:rPr lang="en-US" sz="1400"/>
                        <a:t>Budget</a:t>
                      </a:r>
                    </a:p>
                  </a:txBody>
                  <a:tcPr/>
                </a:tc>
                <a:tc>
                  <a:txBody>
                    <a:bodyPr/>
                    <a:lstStyle/>
                    <a:p>
                      <a:r>
                        <a:rPr lang="en-US" sz="1400"/>
                        <a:t>Start</a:t>
                      </a:r>
                    </a:p>
                  </a:txBody>
                  <a:tcPr/>
                </a:tc>
                <a:tc>
                  <a:txBody>
                    <a:bodyPr/>
                    <a:lstStyle/>
                    <a:p>
                      <a:r>
                        <a:rPr lang="en-US" sz="1400"/>
                        <a:t>End</a:t>
                      </a:r>
                    </a:p>
                  </a:txBody>
                  <a:tcPr/>
                </a:tc>
                <a:tc>
                  <a:txBody>
                    <a:bodyPr/>
                    <a:lstStyle/>
                    <a:p>
                      <a:r>
                        <a:rPr lang="en-US" sz="1400"/>
                        <a:t>Program Type</a:t>
                      </a:r>
                    </a:p>
                  </a:txBody>
                  <a:tcPr/>
                </a:tc>
                <a:tc>
                  <a:txBody>
                    <a:bodyPr/>
                    <a:lstStyle/>
                    <a:p>
                      <a:r>
                        <a:rPr lang="en-US" sz="1400"/>
                        <a:t>Location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Scope of Work</a:t>
                      </a:r>
                    </a:p>
                    <a:p>
                      <a:endParaRPr lang="en-US" sz="1400"/>
                    </a:p>
                  </a:txBody>
                  <a:tcPr/>
                </a:tc>
                <a:extLst>
                  <a:ext uri="{0D108BD9-81ED-4DB2-BD59-A6C34878D82A}">
                    <a16:rowId xmlns:a16="http://schemas.microsoft.com/office/drawing/2014/main" val="2220761861"/>
                  </a:ext>
                </a:extLst>
              </a:tr>
              <a:tr h="370840">
                <a:tc>
                  <a:txBody>
                    <a:bodyPr/>
                    <a:lstStyle/>
                    <a:p>
                      <a:pPr algn="l" fontAlgn="b"/>
                      <a:r>
                        <a:rPr lang="en-US" sz="1100" b="0" i="0" u="none" strike="noStrike">
                          <a:solidFill>
                            <a:srgbClr val="000000"/>
                          </a:solidFill>
                          <a:effectLst/>
                          <a:latin typeface="Calibri" panose="020F0502020204030204" pitchFamily="34" charset="0"/>
                        </a:rPr>
                        <a:t>Chicanos Por La Causa</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$671,476.00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Youth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Southern NV</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Pediatric Psychiatry Access Line (PAL)</a:t>
                      </a:r>
                    </a:p>
                  </a:txBody>
                  <a:tcPr marL="7620" marR="7620" marT="7620" anchor="b"/>
                </a:tc>
                <a:extLst>
                  <a:ext uri="{0D108BD9-81ED-4DB2-BD59-A6C34878D82A}">
                    <a16:rowId xmlns:a16="http://schemas.microsoft.com/office/drawing/2014/main" val="1435405538"/>
                  </a:ext>
                </a:extLst>
              </a:tr>
              <a:tr h="370840">
                <a:tc>
                  <a:txBody>
                    <a:bodyPr/>
                    <a:lstStyle/>
                    <a:p>
                      <a:pPr algn="l" fontAlgn="b"/>
                      <a:r>
                        <a:rPr lang="en-US" sz="1100" b="0" i="0" u="none" strike="noStrike">
                          <a:solidFill>
                            <a:srgbClr val="000000"/>
                          </a:solidFill>
                          <a:effectLst/>
                          <a:latin typeface="Calibri" panose="020F0502020204030204" pitchFamily="34" charset="0"/>
                        </a:rPr>
                        <a:t>Solutions of Change </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$690,747.00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Youth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Southern NV</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Outpatient counseling services for children and youth up to age 18</a:t>
                      </a:r>
                    </a:p>
                  </a:txBody>
                  <a:tcPr marL="7620" marR="7620" marT="7620" anchor="b"/>
                </a:tc>
                <a:extLst>
                  <a:ext uri="{0D108BD9-81ED-4DB2-BD59-A6C34878D82A}">
                    <a16:rowId xmlns:a16="http://schemas.microsoft.com/office/drawing/2014/main" val="268730630"/>
                  </a:ext>
                </a:extLst>
              </a:tr>
              <a:tr h="370840">
                <a:tc>
                  <a:txBody>
                    <a:bodyPr/>
                    <a:lstStyle/>
                    <a:p>
                      <a:pPr algn="l" fontAlgn="b"/>
                      <a:r>
                        <a:rPr lang="en-US" sz="1100" b="0" i="0" u="none" strike="noStrike">
                          <a:solidFill>
                            <a:srgbClr val="000000"/>
                          </a:solidFill>
                          <a:effectLst/>
                          <a:latin typeface="Calibri" panose="020F0502020204030204" pitchFamily="34" charset="0"/>
                        </a:rPr>
                        <a:t>Division of Child and Family Services</a:t>
                      </a:r>
                    </a:p>
                    <a:p>
                      <a:pPr algn="l" fontAlgn="b"/>
                      <a:r>
                        <a:rPr lang="en-US" sz="1100" b="0" i="0" u="none" strike="noStrike">
                          <a:solidFill>
                            <a:srgbClr val="000000"/>
                          </a:solidFill>
                          <a:effectLst/>
                          <a:latin typeface="Calibri" panose="020F0502020204030204" pitchFamily="34" charset="0"/>
                        </a:rPr>
                        <a:t>Budget Account 3145</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$333,256.00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Youth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NV</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Planning and Evaluation Unit (PEU)</a:t>
                      </a:r>
                    </a:p>
                  </a:txBody>
                  <a:tcPr marL="7620" marR="7620" marT="7620" anchor="b"/>
                </a:tc>
                <a:extLst>
                  <a:ext uri="{0D108BD9-81ED-4DB2-BD59-A6C34878D82A}">
                    <a16:rowId xmlns:a16="http://schemas.microsoft.com/office/drawing/2014/main" val="2329129316"/>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a:solidFill>
                            <a:srgbClr val="000000"/>
                          </a:solidFill>
                          <a:effectLst/>
                          <a:latin typeface="Calibri" panose="020F0502020204030204" pitchFamily="34" charset="0"/>
                        </a:rPr>
                        <a:t>Division of Child and Family Services</a:t>
                      </a:r>
                    </a:p>
                    <a:p>
                      <a:pPr algn="l" fontAlgn="b"/>
                      <a:r>
                        <a:rPr lang="en-US" sz="1100" b="0" i="0" u="none" strike="noStrike">
                          <a:solidFill>
                            <a:srgbClr val="000000"/>
                          </a:solidFill>
                          <a:effectLst/>
                          <a:latin typeface="Calibri" panose="020F0502020204030204" pitchFamily="34" charset="0"/>
                        </a:rPr>
                        <a:t>Budget Account 3281</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$477,086.00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Youth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Washoe County</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Northern Mobile Crisis Response Team (MCRT)</a:t>
                      </a:r>
                    </a:p>
                  </a:txBody>
                  <a:tcPr marL="7620" marR="7620" marT="7620" anchor="b"/>
                </a:tc>
                <a:extLst>
                  <a:ext uri="{0D108BD9-81ED-4DB2-BD59-A6C34878D82A}">
                    <a16:rowId xmlns:a16="http://schemas.microsoft.com/office/drawing/2014/main" val="3066796644"/>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a:solidFill>
                            <a:srgbClr val="000000"/>
                          </a:solidFill>
                          <a:effectLst/>
                          <a:latin typeface="Calibri" panose="020F0502020204030204" pitchFamily="34" charset="0"/>
                        </a:rPr>
                        <a:t>Division of Child and Family Services</a:t>
                      </a:r>
                    </a:p>
                    <a:p>
                      <a:pPr algn="l" fontAlgn="b"/>
                      <a:r>
                        <a:rPr lang="en-US" sz="1100" b="0" i="0" u="none" strike="noStrike">
                          <a:solidFill>
                            <a:srgbClr val="000000"/>
                          </a:solidFill>
                          <a:effectLst/>
                          <a:latin typeface="Calibri" panose="020F0502020204030204" pitchFamily="34" charset="0"/>
                        </a:rPr>
                        <a:t>Budget Account 3646</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$829,098.00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Youth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Clark County</a:t>
                      </a:r>
                    </a:p>
                  </a:txBody>
                  <a:tcPr marL="7620" marR="7620" marT="762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a:solidFill>
                            <a:srgbClr val="000000"/>
                          </a:solidFill>
                          <a:effectLst/>
                          <a:latin typeface="Calibri" panose="020F0502020204030204" pitchFamily="34" charset="0"/>
                        </a:rPr>
                        <a:t>Southern Mobile Crisis Response Team (MCRT)</a:t>
                      </a:r>
                    </a:p>
                  </a:txBody>
                  <a:tcPr marL="7620" marR="7620" marT="7620" anchor="b"/>
                </a:tc>
                <a:extLst>
                  <a:ext uri="{0D108BD9-81ED-4DB2-BD59-A6C34878D82A}">
                    <a16:rowId xmlns:a16="http://schemas.microsoft.com/office/drawing/2014/main" val="4228050562"/>
                  </a:ext>
                </a:extLst>
              </a:tr>
              <a:tr h="370840">
                <a:tc>
                  <a:txBody>
                    <a:bodyPr/>
                    <a:lstStyle/>
                    <a:p>
                      <a:pPr algn="l" fontAlgn="b"/>
                      <a:r>
                        <a:rPr lang="en-US" sz="1100" b="0" i="0" u="none" strike="noStrike">
                          <a:solidFill>
                            <a:srgbClr val="000000"/>
                          </a:solidFill>
                          <a:effectLst/>
                          <a:latin typeface="Calibri" panose="020F0502020204030204" pitchFamily="34" charset="0"/>
                        </a:rPr>
                        <a:t>NAMI Nevada</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$402,006.00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Direct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Statewide</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Serious Mental Illness (SMI)</a:t>
                      </a:r>
                    </a:p>
                  </a:txBody>
                  <a:tcPr marL="7620" marR="7620" marT="7620" anchor="b"/>
                </a:tc>
                <a:extLst>
                  <a:ext uri="{0D108BD9-81ED-4DB2-BD59-A6C34878D82A}">
                    <a16:rowId xmlns:a16="http://schemas.microsoft.com/office/drawing/2014/main" val="1563750808"/>
                  </a:ext>
                </a:extLst>
              </a:tr>
              <a:tr h="370840">
                <a:tc>
                  <a:txBody>
                    <a:bodyPr/>
                    <a:lstStyle/>
                    <a:p>
                      <a:pPr algn="l" fontAlgn="b"/>
                      <a:r>
                        <a:rPr lang="en-US" sz="1100" b="0" i="0" u="none" strike="noStrike">
                          <a:solidFill>
                            <a:srgbClr val="000000"/>
                          </a:solidFill>
                          <a:effectLst/>
                          <a:latin typeface="Calibri" panose="020F0502020204030204" pitchFamily="34" charset="0"/>
                        </a:rPr>
                        <a:t>NAMI Western Nevada</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$239,285.00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Crisis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Statewide</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Nevada CARES Warmline</a:t>
                      </a:r>
                    </a:p>
                  </a:txBody>
                  <a:tcPr marL="7620" marR="7620" marT="7620" anchor="b"/>
                </a:tc>
                <a:extLst>
                  <a:ext uri="{0D108BD9-81ED-4DB2-BD59-A6C34878D82A}">
                    <a16:rowId xmlns:a16="http://schemas.microsoft.com/office/drawing/2014/main" val="3719096877"/>
                  </a:ext>
                </a:extLst>
              </a:tr>
              <a:tr h="370840">
                <a:tc>
                  <a:txBody>
                    <a:bodyPr/>
                    <a:lstStyle/>
                    <a:p>
                      <a:pPr algn="l" fontAlgn="b"/>
                      <a:r>
                        <a:rPr lang="en-US" sz="1100" b="0" i="0" u="none" strike="noStrike">
                          <a:solidFill>
                            <a:srgbClr val="000000"/>
                          </a:solidFill>
                          <a:effectLst/>
                          <a:latin typeface="Calibri" panose="020F0502020204030204" pitchFamily="34" charset="0"/>
                        </a:rPr>
                        <a:t>United Citizens Foundation </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$359,971.00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Youth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Clark County</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Single Episode Psychosis (SED) treatment for school-aged children and their families</a:t>
                      </a:r>
                    </a:p>
                  </a:txBody>
                  <a:tcPr marL="7620" marR="7620" marT="7620" anchor="b"/>
                </a:tc>
                <a:extLst>
                  <a:ext uri="{0D108BD9-81ED-4DB2-BD59-A6C34878D82A}">
                    <a16:rowId xmlns:a16="http://schemas.microsoft.com/office/drawing/2014/main" val="17475942"/>
                  </a:ext>
                </a:extLst>
              </a:tr>
              <a:tr h="370840">
                <a:tc>
                  <a:txBody>
                    <a:bodyPr/>
                    <a:lstStyle/>
                    <a:p>
                      <a:pPr algn="l" fontAlgn="b"/>
                      <a:r>
                        <a:rPr lang="en-US" sz="1100" b="0" i="0" u="none" strike="noStrike">
                          <a:solidFill>
                            <a:srgbClr val="000000"/>
                          </a:solidFill>
                          <a:effectLst/>
                          <a:latin typeface="Calibri" panose="020F0502020204030204" pitchFamily="34" charset="0"/>
                        </a:rPr>
                        <a:t>Crisis Support Services</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$69,587.00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10/1/2022</a:t>
                      </a:r>
                    </a:p>
                  </a:txBody>
                  <a:tcPr marL="7620" marR="7620" marT="7620" anchor="b"/>
                </a:tc>
                <a:tc>
                  <a:txBody>
                    <a:bodyPr/>
                    <a:lstStyle/>
                    <a:p>
                      <a:pPr algn="r" fontAlgn="b"/>
                      <a:r>
                        <a:rPr lang="en-US" sz="1100" b="0" i="0" u="none" strike="noStrike">
                          <a:solidFill>
                            <a:schemeClr val="tx1">
                              <a:lumMod val="95000"/>
                              <a:lumOff val="5000"/>
                            </a:schemeClr>
                          </a:solidFill>
                          <a:effectLst/>
                          <a:latin typeface="Calibri" panose="020F0502020204030204" pitchFamily="34" charset="0"/>
                        </a:rPr>
                        <a:t>2/28/2023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Crisis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Statewide</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Crisis support and case management </a:t>
                      </a:r>
                    </a:p>
                  </a:txBody>
                  <a:tcPr marL="7620" marR="7620" marT="7620" anchor="b"/>
                </a:tc>
                <a:extLst>
                  <a:ext uri="{0D108BD9-81ED-4DB2-BD59-A6C34878D82A}">
                    <a16:rowId xmlns:a16="http://schemas.microsoft.com/office/drawing/2014/main" val="4165344902"/>
                  </a:ext>
                </a:extLst>
              </a:tr>
              <a:tr h="370840">
                <a:tc>
                  <a:txBody>
                    <a:bodyPr/>
                    <a:lstStyle/>
                    <a:p>
                      <a:pPr algn="l" fontAlgn="b"/>
                      <a:r>
                        <a:rPr lang="en-US" sz="1100" b="0" i="0" u="none" strike="noStrike">
                          <a:solidFill>
                            <a:srgbClr val="000000"/>
                          </a:solidFill>
                          <a:effectLst/>
                          <a:latin typeface="Calibri" panose="020F0502020204030204" pitchFamily="34" charset="0"/>
                        </a:rPr>
                        <a:t>Crisis Support Services</a:t>
                      </a:r>
                    </a:p>
                  </a:txBody>
                  <a:tcPr marL="7620" marR="7620" marT="7620" anchor="b"/>
                </a:tc>
                <a:tc>
                  <a:txBody>
                    <a:bodyPr/>
                    <a:lstStyle/>
                    <a:p>
                      <a:pPr algn="ctr" fontAlgn="b"/>
                      <a:r>
                        <a:rPr lang="en-US" sz="1100" b="0" i="0" u="none" strike="noStrike" dirty="0">
                          <a:solidFill>
                            <a:srgbClr val="000000"/>
                          </a:solidFill>
                          <a:effectLst/>
                          <a:latin typeface="Calibri" panose="020F0502020204030204" pitchFamily="34" charset="0"/>
                        </a:rPr>
                        <a:t> $341,140.00 </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3/1/2023</a:t>
                      </a:r>
                    </a:p>
                  </a:txBody>
                  <a:tcPr marL="7620" marR="7620" marT="7620" anchor="b"/>
                </a:tc>
                <a:tc>
                  <a:txBody>
                    <a:bodyPr/>
                    <a:lstStyle/>
                    <a:p>
                      <a:pPr algn="r" fontAlgn="b"/>
                      <a:r>
                        <a:rPr lang="en-US" sz="1100" b="0" i="0" u="none" strike="noStrike">
                          <a:solidFill>
                            <a:srgbClr val="000000"/>
                          </a:solidFill>
                          <a:effectLst/>
                          <a:latin typeface="Calibri" panose="020F0502020204030204" pitchFamily="34" charset="0"/>
                        </a:rPr>
                        <a:t>9/30/2023</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Crisis Services</a:t>
                      </a:r>
                    </a:p>
                  </a:txBody>
                  <a:tcPr marL="7620" marR="7620" marT="7620" anchor="b"/>
                </a:tc>
                <a:tc>
                  <a:txBody>
                    <a:bodyPr/>
                    <a:lstStyle/>
                    <a:p>
                      <a:pPr algn="l" fontAlgn="b"/>
                      <a:r>
                        <a:rPr lang="en-US" sz="1100" b="0" i="0" u="none" strike="noStrike">
                          <a:solidFill>
                            <a:srgbClr val="000000"/>
                          </a:solidFill>
                          <a:effectLst/>
                          <a:latin typeface="Calibri" panose="020F0502020204030204" pitchFamily="34" charset="0"/>
                        </a:rPr>
                        <a:t>Statewide</a:t>
                      </a:r>
                    </a:p>
                  </a:txBody>
                  <a:tcPr marL="7620" marR="7620" marT="7620" anchor="b"/>
                </a:tc>
                <a:tc>
                  <a:txBody>
                    <a:bodyPr/>
                    <a:lstStyle/>
                    <a:p>
                      <a:pPr algn="l" fontAlgn="b"/>
                      <a:r>
                        <a:rPr lang="en-US" sz="1100" b="0" i="0" u="none" strike="noStrike" dirty="0">
                          <a:solidFill>
                            <a:srgbClr val="000000"/>
                          </a:solidFill>
                          <a:effectLst/>
                          <a:latin typeface="Calibri" panose="020F0502020204030204" pitchFamily="34" charset="0"/>
                        </a:rPr>
                        <a:t>Crisis support</a:t>
                      </a:r>
                    </a:p>
                  </a:txBody>
                  <a:tcPr marL="7620" marR="7620" marT="7620" anchor="b"/>
                </a:tc>
                <a:extLst>
                  <a:ext uri="{0D108BD9-81ED-4DB2-BD59-A6C34878D82A}">
                    <a16:rowId xmlns:a16="http://schemas.microsoft.com/office/drawing/2014/main" val="3094199644"/>
                  </a:ext>
                </a:extLst>
              </a:tr>
            </a:tbl>
          </a:graphicData>
        </a:graphic>
      </p:graphicFrame>
      <p:sp>
        <p:nvSpPr>
          <p:cNvPr id="4" name="Slide Number Placeholder 3">
            <a:extLst>
              <a:ext uri="{FF2B5EF4-FFF2-40B4-BE49-F238E27FC236}">
                <a16:creationId xmlns:a16="http://schemas.microsoft.com/office/drawing/2014/main" id="{4DFCA520-A768-F47A-383D-20422AB1C1B8}"/>
              </a:ext>
            </a:extLst>
          </p:cNvPr>
          <p:cNvSpPr>
            <a:spLocks noGrp="1"/>
          </p:cNvSpPr>
          <p:nvPr>
            <p:ph type="sldNum" sz="quarter" idx="12"/>
          </p:nvPr>
        </p:nvSpPr>
        <p:spPr/>
        <p:txBody>
          <a:bodyPr/>
          <a:lstStyle/>
          <a:p>
            <a:fld id="{A0EC8638-D38E-4C5B-8C11-DA859CF37C29}" type="slidenum">
              <a:rPr lang="en-US" smtClean="0"/>
              <a:t>11</a:t>
            </a:fld>
            <a:endParaRPr lang="en-US"/>
          </a:p>
        </p:txBody>
      </p:sp>
    </p:spTree>
    <p:extLst>
      <p:ext uri="{BB962C8B-B14F-4D97-AF65-F5344CB8AC3E}">
        <p14:creationId xmlns:p14="http://schemas.microsoft.com/office/powerpoint/2010/main" val="2370907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91CB4-4F61-4032-7C23-EEBF7EF9AEF2}"/>
              </a:ext>
            </a:extLst>
          </p:cNvPr>
          <p:cNvSpPr>
            <a:spLocks noGrp="1"/>
          </p:cNvSpPr>
          <p:nvPr>
            <p:ph type="title"/>
          </p:nvPr>
        </p:nvSpPr>
        <p:spPr>
          <a:xfrm>
            <a:off x="1511929" y="501649"/>
            <a:ext cx="10515527" cy="756783"/>
          </a:xfrm>
        </p:spPr>
        <p:txBody>
          <a:bodyPr>
            <a:noAutofit/>
          </a:bodyPr>
          <a:lstStyle/>
          <a:p>
            <a:r>
              <a:rPr lang="en-US" sz="3600"/>
              <a:t>CAT 15 - Mental Health Services Block Grant (MHBG) Bipartisan Safer Communities Act (BSCA) </a:t>
            </a:r>
          </a:p>
        </p:txBody>
      </p:sp>
      <p:sp>
        <p:nvSpPr>
          <p:cNvPr id="3" name="Content Placeholder 2">
            <a:extLst>
              <a:ext uri="{FF2B5EF4-FFF2-40B4-BE49-F238E27FC236}">
                <a16:creationId xmlns:a16="http://schemas.microsoft.com/office/drawing/2014/main" id="{D4788E84-5D20-7C63-4942-73C703EEE975}"/>
              </a:ext>
            </a:extLst>
          </p:cNvPr>
          <p:cNvSpPr>
            <a:spLocks noGrp="1"/>
          </p:cNvSpPr>
          <p:nvPr>
            <p:ph idx="1"/>
          </p:nvPr>
        </p:nvSpPr>
        <p:spPr/>
        <p:txBody>
          <a:bodyPr vert="horz" lIns="91440" tIns="45720" rIns="91440" bIns="45720" rtlCol="0" anchor="t">
            <a:normAutofit/>
          </a:bodyPr>
          <a:lstStyle/>
          <a:p>
            <a:pPr marL="457200" indent="-457200">
              <a:buFont typeface="Arial"/>
              <a:buChar char="•"/>
            </a:pPr>
            <a:endParaRPr lang="en-US">
              <a:cs typeface="Calibri"/>
            </a:endParaRPr>
          </a:p>
          <a:p>
            <a:pPr marL="0" indent="0">
              <a:buNone/>
            </a:pPr>
            <a:endParaRPr lang="en-US">
              <a:cs typeface="Calibri"/>
            </a:endParaRPr>
          </a:p>
          <a:p>
            <a:pPr marL="457200" indent="-457200">
              <a:buFont typeface="Arial"/>
              <a:buChar char="•"/>
            </a:pPr>
            <a:endParaRPr lang="en-US">
              <a:cs typeface="Calibri"/>
            </a:endParaRPr>
          </a:p>
        </p:txBody>
      </p:sp>
      <p:sp>
        <p:nvSpPr>
          <p:cNvPr id="4" name="Slide Number Placeholder 3">
            <a:extLst>
              <a:ext uri="{FF2B5EF4-FFF2-40B4-BE49-F238E27FC236}">
                <a16:creationId xmlns:a16="http://schemas.microsoft.com/office/drawing/2014/main" id="{43185760-CF00-13BE-CA49-CD1E74D1A3F9}"/>
              </a:ext>
            </a:extLst>
          </p:cNvPr>
          <p:cNvSpPr>
            <a:spLocks noGrp="1"/>
          </p:cNvSpPr>
          <p:nvPr>
            <p:ph type="sldNum" sz="quarter" idx="12"/>
          </p:nvPr>
        </p:nvSpPr>
        <p:spPr/>
        <p:txBody>
          <a:bodyPr/>
          <a:lstStyle/>
          <a:p>
            <a:fld id="{A0EC8638-D38E-4C5B-8C11-DA859CF37C29}" type="slidenum">
              <a:rPr lang="en-US" smtClean="0"/>
              <a:t>12</a:t>
            </a:fld>
            <a:endParaRPr lang="en-US"/>
          </a:p>
        </p:txBody>
      </p:sp>
      <p:graphicFrame>
        <p:nvGraphicFramePr>
          <p:cNvPr id="7" name="Table 6">
            <a:extLst>
              <a:ext uri="{FF2B5EF4-FFF2-40B4-BE49-F238E27FC236}">
                <a16:creationId xmlns:a16="http://schemas.microsoft.com/office/drawing/2014/main" id="{2DDCC40C-EF21-1DA3-1D9C-94E53862BE39}"/>
              </a:ext>
            </a:extLst>
          </p:cNvPr>
          <p:cNvGraphicFramePr>
            <a:graphicFrameLocks noGrp="1"/>
          </p:cNvGraphicFramePr>
          <p:nvPr>
            <p:extLst>
              <p:ext uri="{D42A27DB-BD31-4B8C-83A1-F6EECF244321}">
                <p14:modId xmlns:p14="http://schemas.microsoft.com/office/powerpoint/2010/main" val="3129152333"/>
              </p:ext>
            </p:extLst>
          </p:nvPr>
        </p:nvGraphicFramePr>
        <p:xfrm>
          <a:off x="741543" y="1934216"/>
          <a:ext cx="10901818" cy="2580532"/>
        </p:xfrm>
        <a:graphic>
          <a:graphicData uri="http://schemas.openxmlformats.org/drawingml/2006/table">
            <a:tbl>
              <a:tblPr firstRow="1" bandRow="1">
                <a:tableStyleId>{5C22544A-7EE6-4342-B048-85BDC9FD1C3A}</a:tableStyleId>
              </a:tblPr>
              <a:tblGrid>
                <a:gridCol w="1000727">
                  <a:extLst>
                    <a:ext uri="{9D8B030D-6E8A-4147-A177-3AD203B41FA5}">
                      <a16:colId xmlns:a16="http://schemas.microsoft.com/office/drawing/2014/main" val="1466998618"/>
                    </a:ext>
                  </a:extLst>
                </a:gridCol>
                <a:gridCol w="1567402">
                  <a:extLst>
                    <a:ext uri="{9D8B030D-6E8A-4147-A177-3AD203B41FA5}">
                      <a16:colId xmlns:a16="http://schemas.microsoft.com/office/drawing/2014/main" val="3847652454"/>
                    </a:ext>
                  </a:extLst>
                </a:gridCol>
                <a:gridCol w="1724143">
                  <a:extLst>
                    <a:ext uri="{9D8B030D-6E8A-4147-A177-3AD203B41FA5}">
                      <a16:colId xmlns:a16="http://schemas.microsoft.com/office/drawing/2014/main" val="965829870"/>
                    </a:ext>
                  </a:extLst>
                </a:gridCol>
                <a:gridCol w="1181581">
                  <a:extLst>
                    <a:ext uri="{9D8B030D-6E8A-4147-A177-3AD203B41FA5}">
                      <a16:colId xmlns:a16="http://schemas.microsoft.com/office/drawing/2014/main" val="3026827034"/>
                    </a:ext>
                  </a:extLst>
                </a:gridCol>
                <a:gridCol w="1205693">
                  <a:extLst>
                    <a:ext uri="{9D8B030D-6E8A-4147-A177-3AD203B41FA5}">
                      <a16:colId xmlns:a16="http://schemas.microsoft.com/office/drawing/2014/main" val="1480878198"/>
                    </a:ext>
                  </a:extLst>
                </a:gridCol>
                <a:gridCol w="1024829">
                  <a:extLst>
                    <a:ext uri="{9D8B030D-6E8A-4147-A177-3AD203B41FA5}">
                      <a16:colId xmlns:a16="http://schemas.microsoft.com/office/drawing/2014/main" val="133777660"/>
                    </a:ext>
                  </a:extLst>
                </a:gridCol>
                <a:gridCol w="1085125">
                  <a:extLst>
                    <a:ext uri="{9D8B030D-6E8A-4147-A177-3AD203B41FA5}">
                      <a16:colId xmlns:a16="http://schemas.microsoft.com/office/drawing/2014/main" val="651794255"/>
                    </a:ext>
                  </a:extLst>
                </a:gridCol>
                <a:gridCol w="2112318">
                  <a:extLst>
                    <a:ext uri="{9D8B030D-6E8A-4147-A177-3AD203B41FA5}">
                      <a16:colId xmlns:a16="http://schemas.microsoft.com/office/drawing/2014/main" val="552767652"/>
                    </a:ext>
                  </a:extLst>
                </a:gridCol>
              </a:tblGrid>
              <a:tr h="440188">
                <a:tc>
                  <a:txBody>
                    <a:bodyPr/>
                    <a:lstStyle/>
                    <a:p>
                      <a:pPr rtl="0" fontAlgn="base"/>
                      <a:r>
                        <a:rPr lang="en-US">
                          <a:effectLst/>
                        </a:rPr>
                        <a:t>CAT​​</a:t>
                      </a:r>
                      <a:endParaRPr lang="en-US" b="1">
                        <a:solidFill>
                          <a:srgbClr val="FFFFFF"/>
                        </a:solidFill>
                        <a:effectLst/>
                      </a:endParaRPr>
                    </a:p>
                  </a:txBody>
                  <a:tcPr/>
                </a:tc>
                <a:tc>
                  <a:txBody>
                    <a:bodyPr/>
                    <a:lstStyle/>
                    <a:p>
                      <a:pPr rtl="0" fontAlgn="base"/>
                      <a:r>
                        <a:rPr lang="en-US">
                          <a:effectLst/>
                        </a:rPr>
                        <a:t>Grant Name​​</a:t>
                      </a:r>
                      <a:endParaRPr lang="en-US" b="1">
                        <a:solidFill>
                          <a:srgbClr val="FFFFFF"/>
                        </a:solidFill>
                        <a:effectLst/>
                      </a:endParaRPr>
                    </a:p>
                  </a:txBody>
                  <a:tcPr/>
                </a:tc>
                <a:tc>
                  <a:txBody>
                    <a:bodyPr/>
                    <a:lstStyle/>
                    <a:p>
                      <a:pPr rtl="0" fontAlgn="base"/>
                      <a:r>
                        <a:rPr lang="en-US">
                          <a:effectLst/>
                        </a:rPr>
                        <a:t>Award Amount​​</a:t>
                      </a:r>
                      <a:endParaRPr lang="en-US" b="1">
                        <a:solidFill>
                          <a:srgbClr val="FFFFFF"/>
                        </a:solidFill>
                        <a:effectLst/>
                      </a:endParaRPr>
                    </a:p>
                  </a:txBody>
                  <a:tcPr/>
                </a:tc>
                <a:tc>
                  <a:txBody>
                    <a:bodyPr/>
                    <a:lstStyle/>
                    <a:p>
                      <a:r>
                        <a:rPr lang="en-US"/>
                        <a:t>Start Date</a:t>
                      </a:r>
                    </a:p>
                  </a:txBody>
                  <a:tcPr/>
                </a:tc>
                <a:tc>
                  <a:txBody>
                    <a:bodyPr/>
                    <a:lstStyle/>
                    <a:p>
                      <a:r>
                        <a:rPr lang="en-US"/>
                        <a:t>End Date</a:t>
                      </a:r>
                    </a:p>
                  </a:txBody>
                  <a:tcPr/>
                </a:tc>
                <a:tc>
                  <a:txBody>
                    <a:bodyPr/>
                    <a:lstStyle/>
                    <a:p>
                      <a:r>
                        <a:rPr lang="en-US"/>
                        <a:t>Grantor</a:t>
                      </a:r>
                    </a:p>
                  </a:txBody>
                  <a:tcPr/>
                </a:tc>
                <a:tc>
                  <a:txBody>
                    <a:bodyPr/>
                    <a:lstStyle/>
                    <a:p>
                      <a:r>
                        <a:rPr lang="en-US"/>
                        <a:t>Funding Type</a:t>
                      </a:r>
                    </a:p>
                  </a:txBody>
                  <a:tcPr/>
                </a:tc>
                <a:tc>
                  <a:txBody>
                    <a:bodyPr/>
                    <a:lstStyle/>
                    <a:p>
                      <a:r>
                        <a:rPr lang="en-US"/>
                        <a:t>Subawards/Work Orders</a:t>
                      </a:r>
                    </a:p>
                  </a:txBody>
                  <a:tcPr/>
                </a:tc>
                <a:extLst>
                  <a:ext uri="{0D108BD9-81ED-4DB2-BD59-A6C34878D82A}">
                    <a16:rowId xmlns:a16="http://schemas.microsoft.com/office/drawing/2014/main" val="2436169335"/>
                  </a:ext>
                </a:extLst>
              </a:tr>
              <a:tr h="629812">
                <a:tc>
                  <a:txBody>
                    <a:bodyPr/>
                    <a:lstStyle/>
                    <a:p>
                      <a:pPr rtl="0" fontAlgn="base"/>
                      <a:r>
                        <a:rPr lang="en-US" sz="1600">
                          <a:effectLst/>
                        </a:rPr>
                        <a:t>15</a:t>
                      </a:r>
                    </a:p>
                  </a:txBody>
                  <a:tcPr/>
                </a:tc>
                <a:tc>
                  <a:txBody>
                    <a:bodyPr/>
                    <a:lstStyle/>
                    <a:p>
                      <a:pPr marL="0" lvl="0" indent="0" algn="l">
                        <a:lnSpc>
                          <a:spcPct val="100000"/>
                        </a:lnSpc>
                        <a:buNone/>
                      </a:pPr>
                      <a:r>
                        <a:rPr lang="en-US" sz="1600" b="0" i="0" u="none" strike="noStrike" baseline="0" noProof="0">
                          <a:solidFill>
                            <a:srgbClr val="000000"/>
                          </a:solidFill>
                          <a:effectLst/>
                          <a:latin typeface="Calibri"/>
                        </a:rPr>
                        <a:t>Bipartisan Safer Communities Act (BSCA) MHBG Supplemental</a:t>
                      </a:r>
                      <a:r>
                        <a:rPr lang="en-US" sz="1600">
                          <a:effectLst/>
                        </a:rPr>
                        <a:t>  ​​</a:t>
                      </a:r>
                      <a:endParaRPr lang="en-US" sz="1600"/>
                    </a:p>
                  </a:txBody>
                  <a:tcPr/>
                </a:tc>
                <a:tc>
                  <a:txBody>
                    <a:bodyPr/>
                    <a:lstStyle/>
                    <a:p>
                      <a:pPr algn="ctr" rtl="0" fontAlgn="base"/>
                      <a:r>
                        <a:rPr lang="en-US" sz="1600" dirty="0">
                          <a:effectLst/>
                        </a:rPr>
                        <a:t>$329,053</a:t>
                      </a:r>
                    </a:p>
                  </a:txBody>
                  <a:tcPr/>
                </a:tc>
                <a:tc>
                  <a:txBody>
                    <a:bodyPr/>
                    <a:lstStyle/>
                    <a:p>
                      <a:pPr algn="ctr"/>
                      <a:r>
                        <a:rPr lang="en-US" sz="1600" dirty="0"/>
                        <a:t>2023</a:t>
                      </a:r>
                    </a:p>
                  </a:txBody>
                  <a:tcPr/>
                </a:tc>
                <a:tc>
                  <a:txBody>
                    <a:bodyPr/>
                    <a:lstStyle/>
                    <a:p>
                      <a:pPr algn="ctr"/>
                      <a:r>
                        <a:rPr lang="en-US" sz="1600" dirty="0"/>
                        <a:t>2025</a:t>
                      </a:r>
                    </a:p>
                  </a:txBody>
                  <a:tcPr/>
                </a:tc>
                <a:tc>
                  <a:txBody>
                    <a:bodyPr/>
                    <a:lstStyle/>
                    <a:p>
                      <a:r>
                        <a:rPr lang="en-US" sz="1600"/>
                        <a:t>SAMHSA</a:t>
                      </a:r>
                    </a:p>
                  </a:txBody>
                  <a:tcPr/>
                </a:tc>
                <a:tc>
                  <a:txBody>
                    <a:bodyPr/>
                    <a:lstStyle/>
                    <a:p>
                      <a:r>
                        <a:rPr lang="en-US" sz="1600"/>
                        <a:t>One-time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MSA Vendor Pending</a:t>
                      </a:r>
                    </a:p>
                    <a:p>
                      <a:endParaRPr lang="en-US" sz="1600"/>
                    </a:p>
                  </a:txBody>
                  <a:tcPr/>
                </a:tc>
                <a:extLst>
                  <a:ext uri="{0D108BD9-81ED-4DB2-BD59-A6C34878D82A}">
                    <a16:rowId xmlns:a16="http://schemas.microsoft.com/office/drawing/2014/main" val="232732056"/>
                  </a:ext>
                </a:extLst>
              </a:tr>
              <a:tr h="629812">
                <a:tc>
                  <a:txBody>
                    <a:bodyPr/>
                    <a:lstStyle/>
                    <a:p>
                      <a:pPr rtl="0" fontAlgn="base"/>
                      <a:r>
                        <a:rPr lang="en-US" sz="1600">
                          <a:effectLst/>
                        </a:rPr>
                        <a:t>Synopsis​​</a:t>
                      </a:r>
                    </a:p>
                  </a:txBody>
                  <a:tcPr/>
                </a:tc>
                <a:tc gridSpan="7">
                  <a:txBody>
                    <a:bodyPr/>
                    <a:lstStyle/>
                    <a:p>
                      <a:pPr lvl="0">
                        <a:buNone/>
                      </a:pPr>
                      <a:r>
                        <a:rPr lang="en-US" sz="1600" b="0" i="0" u="none" strike="noStrike" baseline="0" noProof="0" dirty="0">
                          <a:solidFill>
                            <a:srgbClr val="000000"/>
                          </a:solidFill>
                          <a:effectLst/>
                          <a:latin typeface="Calibri"/>
                        </a:rPr>
                        <a:t>Strengthen and enhance mental health emergency preparedness and crisis response efforts.</a:t>
                      </a:r>
                      <a:endParaRPr lang="en-US" sz="1600" dirty="0"/>
                    </a:p>
                    <a:p>
                      <a:pPr rtl="0" fontAlgn="base"/>
                      <a:r>
                        <a:rPr lang="en-US" sz="1600" dirty="0">
                          <a:effectLst/>
                        </a:rPr>
                        <a:t>​​</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60986695"/>
                  </a:ext>
                </a:extLst>
              </a:tr>
            </a:tbl>
          </a:graphicData>
        </a:graphic>
      </p:graphicFrame>
    </p:spTree>
    <p:extLst>
      <p:ext uri="{BB962C8B-B14F-4D97-AF65-F5344CB8AC3E}">
        <p14:creationId xmlns:p14="http://schemas.microsoft.com/office/powerpoint/2010/main" val="1603341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1374E-19A6-26F6-F14E-C308CC35A79F}"/>
              </a:ext>
            </a:extLst>
          </p:cNvPr>
          <p:cNvSpPr>
            <a:spLocks noGrp="1"/>
          </p:cNvSpPr>
          <p:nvPr>
            <p:ph type="title"/>
          </p:nvPr>
        </p:nvSpPr>
        <p:spPr>
          <a:xfrm>
            <a:off x="357448" y="136526"/>
            <a:ext cx="11670009" cy="1325563"/>
          </a:xfrm>
        </p:spPr>
        <p:txBody>
          <a:bodyPr>
            <a:normAutofit/>
          </a:bodyPr>
          <a:lstStyle/>
          <a:p>
            <a:r>
              <a:rPr lang="en-US" sz="3600"/>
              <a:t>CAT 14 – Mental Health Services Block Grant (MHBG)</a:t>
            </a:r>
            <a:br>
              <a:rPr lang="en-US" sz="3600"/>
            </a:br>
            <a:r>
              <a:rPr lang="en-US" sz="3600"/>
              <a:t>COVID Supplemental </a:t>
            </a:r>
          </a:p>
        </p:txBody>
      </p:sp>
      <p:sp>
        <p:nvSpPr>
          <p:cNvPr id="4" name="Slide Number Placeholder 3">
            <a:extLst>
              <a:ext uri="{FF2B5EF4-FFF2-40B4-BE49-F238E27FC236}">
                <a16:creationId xmlns:a16="http://schemas.microsoft.com/office/drawing/2014/main" id="{2413933B-E735-8B14-BD07-8724E306154B}"/>
              </a:ext>
            </a:extLst>
          </p:cNvPr>
          <p:cNvSpPr>
            <a:spLocks noGrp="1"/>
          </p:cNvSpPr>
          <p:nvPr>
            <p:ph type="sldNum" sz="quarter" idx="12"/>
          </p:nvPr>
        </p:nvSpPr>
        <p:spPr/>
        <p:txBody>
          <a:bodyPr/>
          <a:lstStyle/>
          <a:p>
            <a:fld id="{A0EC8638-D38E-4C5B-8C11-DA859CF37C29}" type="slidenum">
              <a:rPr lang="en-US" smtClean="0"/>
              <a:t>13</a:t>
            </a:fld>
            <a:endParaRPr lang="en-US"/>
          </a:p>
        </p:txBody>
      </p:sp>
      <p:graphicFrame>
        <p:nvGraphicFramePr>
          <p:cNvPr id="7" name="Table 7">
            <a:extLst>
              <a:ext uri="{FF2B5EF4-FFF2-40B4-BE49-F238E27FC236}">
                <a16:creationId xmlns:a16="http://schemas.microsoft.com/office/drawing/2014/main" id="{39C606A9-26BE-5479-966B-64EC9711958A}"/>
              </a:ext>
            </a:extLst>
          </p:cNvPr>
          <p:cNvGraphicFramePr>
            <a:graphicFrameLocks noGrp="1"/>
          </p:cNvGraphicFramePr>
          <p:nvPr>
            <p:extLst>
              <p:ext uri="{D42A27DB-BD31-4B8C-83A1-F6EECF244321}">
                <p14:modId xmlns:p14="http://schemas.microsoft.com/office/powerpoint/2010/main" val="700087691"/>
              </p:ext>
            </p:extLst>
          </p:nvPr>
        </p:nvGraphicFramePr>
        <p:xfrm>
          <a:off x="799973" y="1800114"/>
          <a:ext cx="10784957" cy="2976741"/>
        </p:xfrm>
        <a:graphic>
          <a:graphicData uri="http://schemas.openxmlformats.org/drawingml/2006/table">
            <a:tbl>
              <a:tblPr firstRow="1" bandRow="1">
                <a:tableStyleId>{5C22544A-7EE6-4342-B048-85BDC9FD1C3A}</a:tableStyleId>
              </a:tblPr>
              <a:tblGrid>
                <a:gridCol w="1093186">
                  <a:extLst>
                    <a:ext uri="{9D8B030D-6E8A-4147-A177-3AD203B41FA5}">
                      <a16:colId xmlns:a16="http://schemas.microsoft.com/office/drawing/2014/main" val="2305898945"/>
                    </a:ext>
                  </a:extLst>
                </a:gridCol>
                <a:gridCol w="1633902">
                  <a:extLst>
                    <a:ext uri="{9D8B030D-6E8A-4147-A177-3AD203B41FA5}">
                      <a16:colId xmlns:a16="http://schemas.microsoft.com/office/drawing/2014/main" val="3837428328"/>
                    </a:ext>
                  </a:extLst>
                </a:gridCol>
                <a:gridCol w="1633902">
                  <a:extLst>
                    <a:ext uri="{9D8B030D-6E8A-4147-A177-3AD203B41FA5}">
                      <a16:colId xmlns:a16="http://schemas.microsoft.com/office/drawing/2014/main" val="2311648443"/>
                    </a:ext>
                  </a:extLst>
                </a:gridCol>
                <a:gridCol w="1222488">
                  <a:extLst>
                    <a:ext uri="{9D8B030D-6E8A-4147-A177-3AD203B41FA5}">
                      <a16:colId xmlns:a16="http://schemas.microsoft.com/office/drawing/2014/main" val="2049867422"/>
                    </a:ext>
                  </a:extLst>
                </a:gridCol>
                <a:gridCol w="1163714">
                  <a:extLst>
                    <a:ext uri="{9D8B030D-6E8A-4147-A177-3AD203B41FA5}">
                      <a16:colId xmlns:a16="http://schemas.microsoft.com/office/drawing/2014/main" val="436809388"/>
                    </a:ext>
                  </a:extLst>
                </a:gridCol>
                <a:gridCol w="1545024">
                  <a:extLst>
                    <a:ext uri="{9D8B030D-6E8A-4147-A177-3AD203B41FA5}">
                      <a16:colId xmlns:a16="http://schemas.microsoft.com/office/drawing/2014/main" val="295150733"/>
                    </a:ext>
                  </a:extLst>
                </a:gridCol>
                <a:gridCol w="1022657">
                  <a:extLst>
                    <a:ext uri="{9D8B030D-6E8A-4147-A177-3AD203B41FA5}">
                      <a16:colId xmlns:a16="http://schemas.microsoft.com/office/drawing/2014/main" val="677295111"/>
                    </a:ext>
                  </a:extLst>
                </a:gridCol>
                <a:gridCol w="1470084">
                  <a:extLst>
                    <a:ext uri="{9D8B030D-6E8A-4147-A177-3AD203B41FA5}">
                      <a16:colId xmlns:a16="http://schemas.microsoft.com/office/drawing/2014/main" val="3654302540"/>
                    </a:ext>
                  </a:extLst>
                </a:gridCol>
              </a:tblGrid>
              <a:tr h="621991">
                <a:tc>
                  <a:txBody>
                    <a:bodyPr/>
                    <a:lstStyle/>
                    <a:p>
                      <a:r>
                        <a:rPr lang="en-US"/>
                        <a:t>CAT</a:t>
                      </a:r>
                    </a:p>
                  </a:txBody>
                  <a:tcPr/>
                </a:tc>
                <a:tc>
                  <a:txBody>
                    <a:bodyPr/>
                    <a:lstStyle/>
                    <a:p>
                      <a:r>
                        <a:rPr lang="en-US"/>
                        <a:t>Grant Name</a:t>
                      </a:r>
                    </a:p>
                  </a:txBody>
                  <a:tcPr/>
                </a:tc>
                <a:tc>
                  <a:txBody>
                    <a:bodyPr/>
                    <a:lstStyle/>
                    <a:p>
                      <a:r>
                        <a:rPr lang="en-US"/>
                        <a:t>Award Amount</a:t>
                      </a:r>
                    </a:p>
                  </a:txBody>
                  <a:tcPr/>
                </a:tc>
                <a:tc>
                  <a:txBody>
                    <a:bodyPr/>
                    <a:lstStyle/>
                    <a:p>
                      <a:r>
                        <a:rPr lang="en-US"/>
                        <a:t>Start Date</a:t>
                      </a:r>
                    </a:p>
                  </a:txBody>
                  <a:tcPr/>
                </a:tc>
                <a:tc>
                  <a:txBody>
                    <a:bodyPr/>
                    <a:lstStyle/>
                    <a:p>
                      <a:r>
                        <a:rPr lang="en-US"/>
                        <a:t>End Date</a:t>
                      </a:r>
                    </a:p>
                  </a:txBody>
                  <a:tcPr/>
                </a:tc>
                <a:tc>
                  <a:txBody>
                    <a:bodyPr/>
                    <a:lstStyle/>
                    <a:p>
                      <a:r>
                        <a:rPr lang="en-US"/>
                        <a:t>Funding Type</a:t>
                      </a:r>
                    </a:p>
                  </a:txBody>
                  <a:tcPr/>
                </a:tc>
                <a:tc>
                  <a:txBody>
                    <a:bodyPr/>
                    <a:lstStyle/>
                    <a:p>
                      <a:r>
                        <a:rPr lang="en-US"/>
                        <a:t>Grantor</a:t>
                      </a:r>
                    </a:p>
                  </a:txBody>
                  <a:tcPr/>
                </a:tc>
                <a:tc>
                  <a:txBody>
                    <a:bodyPr/>
                    <a:lstStyle/>
                    <a:p>
                      <a:r>
                        <a:rPr lang="en-US"/>
                        <a:t>Subawards/Work Orders</a:t>
                      </a:r>
                    </a:p>
                  </a:txBody>
                  <a:tcPr/>
                </a:tc>
                <a:extLst>
                  <a:ext uri="{0D108BD9-81ED-4DB2-BD59-A6C34878D82A}">
                    <a16:rowId xmlns:a16="http://schemas.microsoft.com/office/drawing/2014/main" val="3004890087"/>
                  </a:ext>
                </a:extLst>
              </a:tr>
              <a:tr h="778887">
                <a:tc>
                  <a:txBody>
                    <a:bodyPr/>
                    <a:lstStyle/>
                    <a:p>
                      <a:r>
                        <a:rPr lang="en-US" sz="1400"/>
                        <a:t>14</a:t>
                      </a:r>
                    </a:p>
                  </a:txBody>
                  <a:tcPr/>
                </a:tc>
                <a:tc>
                  <a:txBody>
                    <a:bodyPr/>
                    <a:lstStyle/>
                    <a:p>
                      <a:pPr lvl="0">
                        <a:buNone/>
                      </a:pPr>
                      <a:r>
                        <a:rPr lang="en-US" sz="1400" b="0" i="0" u="none" strike="noStrike" baseline="0" noProof="0">
                          <a:solidFill>
                            <a:srgbClr val="000000"/>
                          </a:solidFill>
                          <a:latin typeface="Calibri"/>
                        </a:rPr>
                        <a:t>MHBG Supplemental (COVID 1)  </a:t>
                      </a:r>
                    </a:p>
                  </a:txBody>
                  <a:tcPr/>
                </a:tc>
                <a:tc>
                  <a:txBody>
                    <a:bodyPr/>
                    <a:lstStyle/>
                    <a:p>
                      <a:r>
                        <a:rPr lang="en-US" sz="1400"/>
                        <a:t>$8,743,742</a:t>
                      </a:r>
                    </a:p>
                  </a:txBody>
                  <a:tcPr/>
                </a:tc>
                <a:tc>
                  <a:txBody>
                    <a:bodyPr/>
                    <a:lstStyle/>
                    <a:p>
                      <a:r>
                        <a:rPr lang="en-US" sz="1400"/>
                        <a:t>3/15/2021</a:t>
                      </a:r>
                    </a:p>
                  </a:txBody>
                  <a:tcPr/>
                </a:tc>
                <a:tc>
                  <a:txBody>
                    <a:bodyPr/>
                    <a:lstStyle/>
                    <a:p>
                      <a:r>
                        <a:rPr lang="en-US" sz="1400"/>
                        <a:t>3/14/2023</a:t>
                      </a:r>
                    </a:p>
                  </a:txBody>
                  <a:tcPr/>
                </a:tc>
                <a:tc>
                  <a:txBody>
                    <a:bodyPr/>
                    <a:lstStyle/>
                    <a:p>
                      <a:pPr marL="0" marR="0" lvl="0" indent="0" algn="l">
                        <a:lnSpc>
                          <a:spcPct val="100000"/>
                        </a:lnSpc>
                        <a:spcBef>
                          <a:spcPts val="0"/>
                        </a:spcBef>
                        <a:spcAft>
                          <a:spcPts val="0"/>
                        </a:spcAft>
                        <a:buClr>
                          <a:srgbClr val="000000"/>
                        </a:buClr>
                        <a:buNone/>
                      </a:pPr>
                      <a:r>
                        <a:rPr lang="en-US" sz="1400" b="0" i="0" u="none" strike="noStrike" noProof="0">
                          <a:latin typeface="Calibri"/>
                        </a:rPr>
                        <a:t>One-time Funding</a:t>
                      </a:r>
                    </a:p>
                    <a:p>
                      <a:pPr lvl="0">
                        <a:buNone/>
                      </a:pPr>
                      <a:endParaRPr lang="en-US" sz="1400"/>
                    </a:p>
                  </a:txBody>
                  <a:tcPr/>
                </a:tc>
                <a:tc>
                  <a:txBody>
                    <a:bodyPr/>
                    <a:lstStyle/>
                    <a:p>
                      <a:r>
                        <a:rPr lang="en-US" sz="1400"/>
                        <a:t>SAMHSA</a:t>
                      </a:r>
                    </a:p>
                  </a:txBody>
                  <a:tcPr/>
                </a:tc>
                <a:tc>
                  <a:txBody>
                    <a:bodyPr/>
                    <a:lstStyle/>
                    <a:p>
                      <a:r>
                        <a:rPr lang="en-US" sz="1400"/>
                        <a:t>17</a:t>
                      </a:r>
                    </a:p>
                  </a:txBody>
                  <a:tcPr/>
                </a:tc>
                <a:extLst>
                  <a:ext uri="{0D108BD9-81ED-4DB2-BD59-A6C34878D82A}">
                    <a16:rowId xmlns:a16="http://schemas.microsoft.com/office/drawing/2014/main" val="3287684267"/>
                  </a:ext>
                </a:extLst>
              </a:tr>
              <a:tr h="778887">
                <a:tc>
                  <a:txBody>
                    <a:bodyPr/>
                    <a:lstStyle/>
                    <a:p>
                      <a:r>
                        <a:rPr lang="en-US" sz="1400" dirty="0"/>
                        <a:t>Synopsis</a:t>
                      </a:r>
                    </a:p>
                  </a:txBody>
                  <a:tcPr/>
                </a:tc>
                <a:tc gridSpan="7">
                  <a:txBody>
                    <a:bodyPr/>
                    <a:lstStyle/>
                    <a:p>
                      <a:pPr marL="0" lvl="0" indent="0" algn="l">
                        <a:lnSpc>
                          <a:spcPct val="100000"/>
                        </a:lnSpc>
                        <a:buNone/>
                      </a:pPr>
                      <a:r>
                        <a:rPr lang="en-US" sz="1400" b="0" i="0" u="none" strike="noStrike" baseline="0" noProof="0" dirty="0">
                          <a:solidFill>
                            <a:srgbClr val="000000"/>
                          </a:solidFill>
                          <a:latin typeface="Calibri"/>
                        </a:rPr>
                        <a:t>Provides COVID emergency relief funding for the MHBG program and must be used for activities consistent with existing MHBG program requirements.</a:t>
                      </a:r>
                    </a:p>
                    <a:p>
                      <a:pPr lvl="0">
                        <a:buNone/>
                      </a:pPr>
                      <a:endParaRPr lang="en-US" sz="1400"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2487539"/>
                  </a:ext>
                </a:extLst>
              </a:tr>
              <a:tr h="778887">
                <a:tc gridSpan="8">
                  <a:txBody>
                    <a:bodyPr/>
                    <a:lstStyle/>
                    <a:p>
                      <a:endParaRPr lang="en-US" sz="1400" dirty="0"/>
                    </a:p>
                    <a:p>
                      <a:r>
                        <a:rPr lang="en-US" sz="1400" dirty="0"/>
                        <a:t>NOTE:  List of award</a:t>
                      </a:r>
                      <a:r>
                        <a:rPr lang="en-US" sz="1400" baseline="0" dirty="0"/>
                        <a:t> recipients is available upon request. </a:t>
                      </a:r>
                      <a:endParaRPr lang="en-US" sz="1400" dirty="0"/>
                    </a:p>
                  </a:txBody>
                  <a:tcPr/>
                </a:tc>
                <a:tc hMerge="1">
                  <a:txBody>
                    <a:bodyPr/>
                    <a:lstStyle/>
                    <a:p>
                      <a:pPr lvl="0">
                        <a:buNone/>
                      </a:pPr>
                      <a:endParaRPr lang="en-US" sz="1400"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13148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C40D8-6F4D-A40E-590B-D7C64F2FE7E0}"/>
              </a:ext>
            </a:extLst>
          </p:cNvPr>
          <p:cNvSpPr>
            <a:spLocks noGrp="1"/>
          </p:cNvSpPr>
          <p:nvPr>
            <p:ph type="title"/>
          </p:nvPr>
        </p:nvSpPr>
        <p:spPr>
          <a:xfrm>
            <a:off x="521991" y="155357"/>
            <a:ext cx="11670009" cy="1325563"/>
          </a:xfrm>
        </p:spPr>
        <p:txBody>
          <a:bodyPr>
            <a:normAutofit/>
          </a:bodyPr>
          <a:lstStyle/>
          <a:p>
            <a:r>
              <a:rPr lang="en-US" sz="3600"/>
              <a:t>CAT 18 – Mental Health Services Block Grant (MHBG) </a:t>
            </a:r>
            <a:br>
              <a:rPr lang="en-US" sz="3600"/>
            </a:br>
            <a:r>
              <a:rPr lang="en-US" sz="3600"/>
              <a:t>COVID Mitigation</a:t>
            </a:r>
          </a:p>
        </p:txBody>
      </p:sp>
      <p:sp>
        <p:nvSpPr>
          <p:cNvPr id="4" name="Slide Number Placeholder 3">
            <a:extLst>
              <a:ext uri="{FF2B5EF4-FFF2-40B4-BE49-F238E27FC236}">
                <a16:creationId xmlns:a16="http://schemas.microsoft.com/office/drawing/2014/main" id="{2CBB618B-F15F-E82F-9653-761E4B81B6B4}"/>
              </a:ext>
            </a:extLst>
          </p:cNvPr>
          <p:cNvSpPr>
            <a:spLocks noGrp="1"/>
          </p:cNvSpPr>
          <p:nvPr>
            <p:ph type="sldNum" sz="quarter" idx="12"/>
          </p:nvPr>
        </p:nvSpPr>
        <p:spPr/>
        <p:txBody>
          <a:bodyPr/>
          <a:lstStyle/>
          <a:p>
            <a:fld id="{A0EC8638-D38E-4C5B-8C11-DA859CF37C29}" type="slidenum">
              <a:rPr lang="en-US" smtClean="0"/>
              <a:t>14</a:t>
            </a:fld>
            <a:endParaRPr lang="en-US"/>
          </a:p>
        </p:txBody>
      </p:sp>
      <p:graphicFrame>
        <p:nvGraphicFramePr>
          <p:cNvPr id="12" name="Content Placeholder 11">
            <a:extLst>
              <a:ext uri="{FF2B5EF4-FFF2-40B4-BE49-F238E27FC236}">
                <a16:creationId xmlns:a16="http://schemas.microsoft.com/office/drawing/2014/main" id="{369A3039-0934-2318-7F15-91B460F3E2E0}"/>
              </a:ext>
            </a:extLst>
          </p:cNvPr>
          <p:cNvGraphicFramePr>
            <a:graphicFrameLocks noGrp="1"/>
          </p:cNvGraphicFramePr>
          <p:nvPr>
            <p:ph idx="1"/>
            <p:extLst>
              <p:ext uri="{D42A27DB-BD31-4B8C-83A1-F6EECF244321}">
                <p14:modId xmlns:p14="http://schemas.microsoft.com/office/powerpoint/2010/main" val="1582743060"/>
              </p:ext>
            </p:extLst>
          </p:nvPr>
        </p:nvGraphicFramePr>
        <p:xfrm>
          <a:off x="460119" y="1938236"/>
          <a:ext cx="11271762" cy="2529840"/>
        </p:xfrm>
        <a:graphic>
          <a:graphicData uri="http://schemas.openxmlformats.org/drawingml/2006/table">
            <a:tbl>
              <a:tblPr firstRow="1" bandRow="1">
                <a:tableStyleId>{5C22544A-7EE6-4342-B048-85BDC9FD1C3A}</a:tableStyleId>
              </a:tblPr>
              <a:tblGrid>
                <a:gridCol w="928386">
                  <a:extLst>
                    <a:ext uri="{9D8B030D-6E8A-4147-A177-3AD203B41FA5}">
                      <a16:colId xmlns:a16="http://schemas.microsoft.com/office/drawing/2014/main" val="3927517229"/>
                    </a:ext>
                  </a:extLst>
                </a:gridCol>
                <a:gridCol w="2881611">
                  <a:extLst>
                    <a:ext uri="{9D8B030D-6E8A-4147-A177-3AD203B41FA5}">
                      <a16:colId xmlns:a16="http://schemas.microsoft.com/office/drawing/2014/main" val="1727708463"/>
                    </a:ext>
                  </a:extLst>
                </a:gridCol>
                <a:gridCol w="976432">
                  <a:extLst>
                    <a:ext uri="{9D8B030D-6E8A-4147-A177-3AD203B41FA5}">
                      <a16:colId xmlns:a16="http://schemas.microsoft.com/office/drawing/2014/main" val="3826936845"/>
                    </a:ext>
                  </a:extLst>
                </a:gridCol>
                <a:gridCol w="1129646">
                  <a:extLst>
                    <a:ext uri="{9D8B030D-6E8A-4147-A177-3AD203B41FA5}">
                      <a16:colId xmlns:a16="http://schemas.microsoft.com/office/drawing/2014/main" val="4078293400"/>
                    </a:ext>
                  </a:extLst>
                </a:gridCol>
                <a:gridCol w="1222813">
                  <a:extLst>
                    <a:ext uri="{9D8B030D-6E8A-4147-A177-3AD203B41FA5}">
                      <a16:colId xmlns:a16="http://schemas.microsoft.com/office/drawing/2014/main" val="3250566700"/>
                    </a:ext>
                  </a:extLst>
                </a:gridCol>
                <a:gridCol w="1315977">
                  <a:extLst>
                    <a:ext uri="{9D8B030D-6E8A-4147-A177-3AD203B41FA5}">
                      <a16:colId xmlns:a16="http://schemas.microsoft.com/office/drawing/2014/main" val="2511994292"/>
                    </a:ext>
                  </a:extLst>
                </a:gridCol>
                <a:gridCol w="1036479">
                  <a:extLst>
                    <a:ext uri="{9D8B030D-6E8A-4147-A177-3AD203B41FA5}">
                      <a16:colId xmlns:a16="http://schemas.microsoft.com/office/drawing/2014/main" val="2487053689"/>
                    </a:ext>
                  </a:extLst>
                </a:gridCol>
                <a:gridCol w="1780418">
                  <a:extLst>
                    <a:ext uri="{9D8B030D-6E8A-4147-A177-3AD203B41FA5}">
                      <a16:colId xmlns:a16="http://schemas.microsoft.com/office/drawing/2014/main" val="1277230997"/>
                    </a:ext>
                  </a:extLst>
                </a:gridCol>
              </a:tblGrid>
              <a:tr h="557203">
                <a:tc>
                  <a:txBody>
                    <a:bodyPr/>
                    <a:lstStyle/>
                    <a:p>
                      <a:pPr algn="l" rtl="0" fontAlgn="base"/>
                      <a:r>
                        <a:rPr lang="en-US">
                          <a:effectLst/>
                        </a:rPr>
                        <a:t>CAT​</a:t>
                      </a:r>
                      <a:endParaRPr lang="en-US" b="1" i="0">
                        <a:solidFill>
                          <a:srgbClr val="FFFFFF"/>
                        </a:solidFill>
                        <a:effectLst/>
                      </a:endParaRPr>
                    </a:p>
                  </a:txBody>
                  <a:tcPr/>
                </a:tc>
                <a:tc>
                  <a:txBody>
                    <a:bodyPr/>
                    <a:lstStyle/>
                    <a:p>
                      <a:pPr algn="l" rtl="0" fontAlgn="base"/>
                      <a:r>
                        <a:rPr lang="en-US">
                          <a:effectLst/>
                        </a:rPr>
                        <a:t>Grant Name​</a:t>
                      </a:r>
                      <a:endParaRPr lang="en-US" b="1" i="0">
                        <a:solidFill>
                          <a:srgbClr val="FFFFFF"/>
                        </a:solidFill>
                        <a:effectLst/>
                      </a:endParaRPr>
                    </a:p>
                  </a:txBody>
                  <a:tcPr/>
                </a:tc>
                <a:tc>
                  <a:txBody>
                    <a:bodyPr/>
                    <a:lstStyle/>
                    <a:p>
                      <a:pPr algn="l" rtl="0" fontAlgn="base"/>
                      <a:r>
                        <a:rPr lang="en-US">
                          <a:effectLst/>
                        </a:rPr>
                        <a:t>Award Amount​</a:t>
                      </a:r>
                      <a:endParaRPr lang="en-US" b="1" i="0">
                        <a:solidFill>
                          <a:srgbClr val="FFFFFF"/>
                        </a:solidFill>
                        <a:effectLst/>
                      </a:endParaRPr>
                    </a:p>
                  </a:txBody>
                  <a:tcPr/>
                </a:tc>
                <a:tc>
                  <a:txBody>
                    <a:bodyPr/>
                    <a:lstStyle/>
                    <a:p>
                      <a:pPr algn="l" rtl="0" fontAlgn="base"/>
                      <a:r>
                        <a:rPr lang="en-US">
                          <a:effectLst/>
                        </a:rPr>
                        <a:t>Start Date​</a:t>
                      </a:r>
                      <a:endParaRPr lang="en-US" b="1" i="0">
                        <a:solidFill>
                          <a:srgbClr val="FFFFFF"/>
                        </a:solidFill>
                        <a:effectLst/>
                      </a:endParaRPr>
                    </a:p>
                  </a:txBody>
                  <a:tcPr/>
                </a:tc>
                <a:tc>
                  <a:txBody>
                    <a:bodyPr/>
                    <a:lstStyle/>
                    <a:p>
                      <a:pPr algn="l" rtl="0" fontAlgn="base"/>
                      <a:r>
                        <a:rPr lang="en-US">
                          <a:effectLst/>
                        </a:rPr>
                        <a:t>End Date​</a:t>
                      </a:r>
                      <a:endParaRPr lang="en-US" b="1" i="0">
                        <a:solidFill>
                          <a:srgbClr val="FFFFFF"/>
                        </a:solidFill>
                        <a:effectLst/>
                      </a:endParaRPr>
                    </a:p>
                  </a:txBody>
                  <a:tcPr/>
                </a:tc>
                <a:tc>
                  <a:txBody>
                    <a:bodyPr/>
                    <a:lstStyle/>
                    <a:p>
                      <a:pPr algn="l" rtl="0" fontAlgn="base"/>
                      <a:r>
                        <a:rPr lang="en-US">
                          <a:effectLst/>
                        </a:rPr>
                        <a:t>Funding Type​</a:t>
                      </a:r>
                      <a:endParaRPr lang="en-US" b="1" i="0">
                        <a:solidFill>
                          <a:srgbClr val="FFFFFF"/>
                        </a:solidFill>
                        <a:effectLst/>
                      </a:endParaRPr>
                    </a:p>
                  </a:txBody>
                  <a:tcPr/>
                </a:tc>
                <a:tc>
                  <a:txBody>
                    <a:bodyPr/>
                    <a:lstStyle/>
                    <a:p>
                      <a:r>
                        <a:rPr lang="en-US"/>
                        <a:t>Grantor</a:t>
                      </a:r>
                    </a:p>
                  </a:txBody>
                  <a:tcPr/>
                </a:tc>
                <a:tc>
                  <a:txBody>
                    <a:bodyPr/>
                    <a:lstStyle/>
                    <a:p>
                      <a:r>
                        <a:rPr lang="en-US"/>
                        <a:t>Work Orders</a:t>
                      </a:r>
                    </a:p>
                  </a:txBody>
                  <a:tcPr/>
                </a:tc>
                <a:extLst>
                  <a:ext uri="{0D108BD9-81ED-4DB2-BD59-A6C34878D82A}">
                    <a16:rowId xmlns:a16="http://schemas.microsoft.com/office/drawing/2014/main" val="3223833166"/>
                  </a:ext>
                </a:extLst>
              </a:tr>
              <a:tr h="797233">
                <a:tc>
                  <a:txBody>
                    <a:bodyPr/>
                    <a:lstStyle/>
                    <a:p>
                      <a:pPr algn="l" rtl="0" fontAlgn="base"/>
                      <a:r>
                        <a:rPr lang="en-US" sz="1600">
                          <a:effectLst/>
                        </a:rPr>
                        <a:t>18</a:t>
                      </a:r>
                      <a:endParaRPr lang="en-US" sz="1600" b="0" i="0">
                        <a:solidFill>
                          <a:srgbClr val="000000"/>
                        </a:solidFill>
                        <a:effectLst/>
                      </a:endParaRPr>
                    </a:p>
                  </a:txBody>
                  <a:tcPr/>
                </a:tc>
                <a:tc>
                  <a:txBody>
                    <a:bodyPr/>
                    <a:lstStyle/>
                    <a:p>
                      <a:pPr algn="l" rtl="0" fontAlgn="base"/>
                      <a:r>
                        <a:rPr lang="en-US" sz="1600" u="none" strike="noStrike">
                          <a:effectLst/>
                        </a:rPr>
                        <a:t>MHBG Supplemental (COVID 2)  </a:t>
                      </a:r>
                      <a:r>
                        <a:rPr lang="en-US" sz="1600">
                          <a:effectLst/>
                        </a:rPr>
                        <a:t>​</a:t>
                      </a:r>
                      <a:endParaRPr lang="en-US" sz="1600" b="0" i="0">
                        <a:solidFill>
                          <a:srgbClr val="000000"/>
                        </a:solidFill>
                        <a:effectLst/>
                      </a:endParaRPr>
                    </a:p>
                  </a:txBody>
                  <a:tcPr/>
                </a:tc>
                <a:tc>
                  <a:txBody>
                    <a:bodyPr/>
                    <a:lstStyle/>
                    <a:p>
                      <a:pPr algn="l" rtl="0" fontAlgn="base"/>
                      <a:r>
                        <a:rPr lang="en-US" sz="1600">
                          <a:effectLst/>
                        </a:rPr>
                        <a:t>$519,744</a:t>
                      </a:r>
                    </a:p>
                  </a:txBody>
                  <a:tcPr/>
                </a:tc>
                <a:tc>
                  <a:txBody>
                    <a:bodyPr/>
                    <a:lstStyle/>
                    <a:p>
                      <a:pPr algn="l" rtl="0" fontAlgn="base"/>
                      <a:r>
                        <a:rPr lang="en-US" sz="1600">
                          <a:effectLst/>
                        </a:rPr>
                        <a:t>9/1/2021</a:t>
                      </a:r>
                    </a:p>
                  </a:txBody>
                  <a:tcPr/>
                </a:tc>
                <a:tc>
                  <a:txBody>
                    <a:bodyPr/>
                    <a:lstStyle/>
                    <a:p>
                      <a:pPr algn="l" rtl="0" fontAlgn="base"/>
                      <a:r>
                        <a:rPr lang="en-US" sz="1600">
                          <a:effectLst/>
                        </a:rPr>
                        <a:t>9/30/2025​</a:t>
                      </a:r>
                      <a:endParaRPr lang="en-US" sz="1600" b="0" i="0">
                        <a:solidFill>
                          <a:srgbClr val="000000"/>
                        </a:solidFill>
                        <a:effectLst/>
                      </a:endParaRPr>
                    </a:p>
                  </a:txBody>
                  <a:tcPr/>
                </a:tc>
                <a:tc>
                  <a:txBody>
                    <a:bodyPr/>
                    <a:lstStyle/>
                    <a:p>
                      <a:pPr marL="0" marR="0" lvl="0" indent="0" algn="l">
                        <a:lnSpc>
                          <a:spcPct val="100000"/>
                        </a:lnSpc>
                        <a:spcBef>
                          <a:spcPts val="0"/>
                        </a:spcBef>
                        <a:spcAft>
                          <a:spcPts val="0"/>
                        </a:spcAft>
                        <a:buClr>
                          <a:srgbClr val="000000"/>
                        </a:buClr>
                        <a:buNone/>
                      </a:pPr>
                      <a:r>
                        <a:rPr lang="en-US" sz="1600" b="0" i="0" u="none" strike="noStrike" noProof="0">
                          <a:effectLst/>
                          <a:latin typeface="Calibri"/>
                        </a:rPr>
                        <a:t>One-time Funding</a:t>
                      </a:r>
                    </a:p>
                    <a:p>
                      <a:pPr lvl="0" algn="l">
                        <a:buNone/>
                      </a:pPr>
                      <a:endParaRPr lang="en-US" sz="1600">
                        <a:effectLst/>
                      </a:endParaRPr>
                    </a:p>
                  </a:txBody>
                  <a:tcPr/>
                </a:tc>
                <a:tc>
                  <a:txBody>
                    <a:bodyPr/>
                    <a:lstStyle/>
                    <a:p>
                      <a:r>
                        <a:rPr lang="en-US" sz="1600"/>
                        <a:t>SAMHSA</a:t>
                      </a:r>
                    </a:p>
                  </a:txBody>
                  <a:tcPr/>
                </a:tc>
                <a:tc>
                  <a:txBody>
                    <a:bodyPr/>
                    <a:lstStyle/>
                    <a:p>
                      <a:r>
                        <a:rPr lang="en-US" sz="1600"/>
                        <a:t>MSA Vendor Pending</a:t>
                      </a:r>
                    </a:p>
                  </a:txBody>
                  <a:tcPr/>
                </a:tc>
                <a:extLst>
                  <a:ext uri="{0D108BD9-81ED-4DB2-BD59-A6C34878D82A}">
                    <a16:rowId xmlns:a16="http://schemas.microsoft.com/office/drawing/2014/main" val="2160451172"/>
                  </a:ext>
                </a:extLst>
              </a:tr>
              <a:tr h="797233">
                <a:tc>
                  <a:txBody>
                    <a:bodyPr/>
                    <a:lstStyle/>
                    <a:p>
                      <a:pPr algn="l" rtl="0" fontAlgn="base"/>
                      <a:r>
                        <a:rPr lang="en-US" sz="1600">
                          <a:effectLst/>
                        </a:rPr>
                        <a:t>Synopsis​</a:t>
                      </a:r>
                      <a:endParaRPr lang="en-US" sz="1600" b="0" i="0">
                        <a:solidFill>
                          <a:srgbClr val="000000"/>
                        </a:solidFill>
                        <a:effectLst/>
                      </a:endParaRPr>
                    </a:p>
                  </a:txBody>
                  <a:tcPr/>
                </a:tc>
                <a:tc gridSpan="7">
                  <a:txBody>
                    <a:bodyPr/>
                    <a:lstStyle/>
                    <a:p>
                      <a:pPr lvl="0" algn="l">
                        <a:buNone/>
                      </a:pPr>
                      <a:r>
                        <a:rPr lang="en-US" sz="1600" b="0" i="0" u="none" strike="noStrike" noProof="0">
                          <a:solidFill>
                            <a:srgbClr val="000000"/>
                          </a:solidFill>
                          <a:effectLst/>
                          <a:latin typeface="Calibri"/>
                        </a:rPr>
                        <a:t>Funding to expand dedicated testing and mitigation resources for people with mental health and substance use disorders. These funds will provide resources and flexibility to prevent, prepare for, and respond to the COVID-19 public health emergency and ensure the continuity of services to support individuals connected to the behavioral health system.</a:t>
                      </a:r>
                      <a:endParaRPr lang="en-US" sz="1600"/>
                    </a:p>
                    <a:p>
                      <a:pPr algn="l" rtl="0" fontAlgn="base"/>
                      <a:r>
                        <a:rPr lang="en-US" sz="1600">
                          <a:effectLst/>
                        </a:rPr>
                        <a:t>​</a:t>
                      </a:r>
                      <a:endParaRPr lang="en-US" sz="1600" b="0" i="0">
                        <a:solidFill>
                          <a:srgbClr val="000000"/>
                        </a:solidFill>
                        <a:effectLst/>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74680444"/>
                  </a:ext>
                </a:extLst>
              </a:tr>
            </a:tbl>
          </a:graphicData>
        </a:graphic>
      </p:graphicFrame>
    </p:spTree>
    <p:extLst>
      <p:ext uri="{BB962C8B-B14F-4D97-AF65-F5344CB8AC3E}">
        <p14:creationId xmlns:p14="http://schemas.microsoft.com/office/powerpoint/2010/main" val="2034339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5D40-CECF-3D90-3E47-D7C0EBBD54D9}"/>
              </a:ext>
            </a:extLst>
          </p:cNvPr>
          <p:cNvSpPr>
            <a:spLocks noGrp="1"/>
          </p:cNvSpPr>
          <p:nvPr>
            <p:ph type="title"/>
          </p:nvPr>
        </p:nvSpPr>
        <p:spPr>
          <a:xfrm>
            <a:off x="1267485" y="298764"/>
            <a:ext cx="10606062" cy="905348"/>
          </a:xfrm>
        </p:spPr>
        <p:txBody>
          <a:bodyPr>
            <a:normAutofit fontScale="90000"/>
          </a:bodyPr>
          <a:lstStyle/>
          <a:p>
            <a:r>
              <a:rPr lang="en-US" sz="3600"/>
              <a:t>CAT 45 – Mental Health Services Block Grant (MHBG)  American Rescue Plan Act (ARPA)</a:t>
            </a:r>
          </a:p>
        </p:txBody>
      </p:sp>
      <p:sp>
        <p:nvSpPr>
          <p:cNvPr id="3" name="Content Placeholder 2">
            <a:extLst>
              <a:ext uri="{FF2B5EF4-FFF2-40B4-BE49-F238E27FC236}">
                <a16:creationId xmlns:a16="http://schemas.microsoft.com/office/drawing/2014/main" id="{5E59A9E7-35B7-4910-AC20-2835F72D9A5F}"/>
              </a:ext>
            </a:extLst>
          </p:cNvPr>
          <p:cNvSpPr>
            <a:spLocks noGrp="1"/>
          </p:cNvSpPr>
          <p:nvPr>
            <p:ph idx="1"/>
          </p:nvPr>
        </p:nvSpPr>
        <p:spPr/>
        <p:txBody>
          <a:bodyPr vert="horz" lIns="91440" tIns="45720" rIns="91440" bIns="45720" rtlCol="0" anchor="t">
            <a:normAutofit/>
          </a:bodyPr>
          <a:lstStyle/>
          <a:p>
            <a:pPr marL="457200" indent="-457200">
              <a:buFont typeface="Arial"/>
              <a:buChar char="•"/>
            </a:pPr>
            <a:endParaRPr lang="en-US">
              <a:ea typeface="+mn-lt"/>
              <a:cs typeface="+mn-lt"/>
            </a:endParaRPr>
          </a:p>
          <a:p>
            <a:pPr marL="0" indent="0">
              <a:buNone/>
            </a:pPr>
            <a:endParaRPr lang="en-US">
              <a:cs typeface="Calibri"/>
            </a:endParaRPr>
          </a:p>
        </p:txBody>
      </p:sp>
      <p:sp>
        <p:nvSpPr>
          <p:cNvPr id="4" name="Slide Number Placeholder 3">
            <a:extLst>
              <a:ext uri="{FF2B5EF4-FFF2-40B4-BE49-F238E27FC236}">
                <a16:creationId xmlns:a16="http://schemas.microsoft.com/office/drawing/2014/main" id="{F5B5ADF2-3896-1EB0-0497-8EA294A00928}"/>
              </a:ext>
            </a:extLst>
          </p:cNvPr>
          <p:cNvSpPr>
            <a:spLocks noGrp="1"/>
          </p:cNvSpPr>
          <p:nvPr>
            <p:ph type="sldNum" sz="quarter" idx="12"/>
          </p:nvPr>
        </p:nvSpPr>
        <p:spPr/>
        <p:txBody>
          <a:bodyPr/>
          <a:lstStyle/>
          <a:p>
            <a:fld id="{A0EC8638-D38E-4C5B-8C11-DA859CF37C29}" type="slidenum">
              <a:rPr lang="en-US" smtClean="0"/>
              <a:t>15</a:t>
            </a:fld>
            <a:endParaRPr lang="en-US"/>
          </a:p>
        </p:txBody>
      </p:sp>
      <p:graphicFrame>
        <p:nvGraphicFramePr>
          <p:cNvPr id="7" name="Table 6">
            <a:extLst>
              <a:ext uri="{FF2B5EF4-FFF2-40B4-BE49-F238E27FC236}">
                <a16:creationId xmlns:a16="http://schemas.microsoft.com/office/drawing/2014/main" id="{3B4686D7-CF0A-EE8F-C95F-6653C6413D13}"/>
              </a:ext>
            </a:extLst>
          </p:cNvPr>
          <p:cNvGraphicFramePr>
            <a:graphicFrameLocks noGrp="1"/>
          </p:cNvGraphicFramePr>
          <p:nvPr>
            <p:extLst>
              <p:ext uri="{D42A27DB-BD31-4B8C-83A1-F6EECF244321}">
                <p14:modId xmlns:p14="http://schemas.microsoft.com/office/powerpoint/2010/main" val="4119928183"/>
              </p:ext>
            </p:extLst>
          </p:nvPr>
        </p:nvGraphicFramePr>
        <p:xfrm>
          <a:off x="932735" y="1924757"/>
          <a:ext cx="10901818" cy="2529840"/>
        </p:xfrm>
        <a:graphic>
          <a:graphicData uri="http://schemas.openxmlformats.org/drawingml/2006/table">
            <a:tbl>
              <a:tblPr firstRow="1" bandRow="1">
                <a:tableStyleId>{5C22544A-7EE6-4342-B048-85BDC9FD1C3A}</a:tableStyleId>
              </a:tblPr>
              <a:tblGrid>
                <a:gridCol w="1000727">
                  <a:extLst>
                    <a:ext uri="{9D8B030D-6E8A-4147-A177-3AD203B41FA5}">
                      <a16:colId xmlns:a16="http://schemas.microsoft.com/office/drawing/2014/main" val="1466998618"/>
                    </a:ext>
                  </a:extLst>
                </a:gridCol>
                <a:gridCol w="1567402">
                  <a:extLst>
                    <a:ext uri="{9D8B030D-6E8A-4147-A177-3AD203B41FA5}">
                      <a16:colId xmlns:a16="http://schemas.microsoft.com/office/drawing/2014/main" val="3847652454"/>
                    </a:ext>
                  </a:extLst>
                </a:gridCol>
                <a:gridCol w="1724143">
                  <a:extLst>
                    <a:ext uri="{9D8B030D-6E8A-4147-A177-3AD203B41FA5}">
                      <a16:colId xmlns:a16="http://schemas.microsoft.com/office/drawing/2014/main" val="965829870"/>
                    </a:ext>
                  </a:extLst>
                </a:gridCol>
                <a:gridCol w="1181581">
                  <a:extLst>
                    <a:ext uri="{9D8B030D-6E8A-4147-A177-3AD203B41FA5}">
                      <a16:colId xmlns:a16="http://schemas.microsoft.com/office/drawing/2014/main" val="3026827034"/>
                    </a:ext>
                  </a:extLst>
                </a:gridCol>
                <a:gridCol w="1205693">
                  <a:extLst>
                    <a:ext uri="{9D8B030D-6E8A-4147-A177-3AD203B41FA5}">
                      <a16:colId xmlns:a16="http://schemas.microsoft.com/office/drawing/2014/main" val="1480878198"/>
                    </a:ext>
                  </a:extLst>
                </a:gridCol>
                <a:gridCol w="1024829">
                  <a:extLst>
                    <a:ext uri="{9D8B030D-6E8A-4147-A177-3AD203B41FA5}">
                      <a16:colId xmlns:a16="http://schemas.microsoft.com/office/drawing/2014/main" val="133777660"/>
                    </a:ext>
                  </a:extLst>
                </a:gridCol>
                <a:gridCol w="1085125">
                  <a:extLst>
                    <a:ext uri="{9D8B030D-6E8A-4147-A177-3AD203B41FA5}">
                      <a16:colId xmlns:a16="http://schemas.microsoft.com/office/drawing/2014/main" val="651794255"/>
                    </a:ext>
                  </a:extLst>
                </a:gridCol>
                <a:gridCol w="2112318">
                  <a:extLst>
                    <a:ext uri="{9D8B030D-6E8A-4147-A177-3AD203B41FA5}">
                      <a16:colId xmlns:a16="http://schemas.microsoft.com/office/drawing/2014/main" val="552767652"/>
                    </a:ext>
                  </a:extLst>
                </a:gridCol>
              </a:tblGrid>
              <a:tr h="440188">
                <a:tc>
                  <a:txBody>
                    <a:bodyPr/>
                    <a:lstStyle/>
                    <a:p>
                      <a:pPr rtl="0" fontAlgn="base"/>
                      <a:r>
                        <a:rPr lang="en-US">
                          <a:effectLst/>
                        </a:rPr>
                        <a:t>CAT​​</a:t>
                      </a:r>
                      <a:endParaRPr lang="en-US" b="1">
                        <a:solidFill>
                          <a:srgbClr val="FFFFFF"/>
                        </a:solidFill>
                        <a:effectLst/>
                      </a:endParaRPr>
                    </a:p>
                  </a:txBody>
                  <a:tcPr/>
                </a:tc>
                <a:tc>
                  <a:txBody>
                    <a:bodyPr/>
                    <a:lstStyle/>
                    <a:p>
                      <a:pPr rtl="0" fontAlgn="base"/>
                      <a:r>
                        <a:rPr lang="en-US">
                          <a:effectLst/>
                        </a:rPr>
                        <a:t>Grant Name​​</a:t>
                      </a:r>
                      <a:endParaRPr lang="en-US" b="1">
                        <a:solidFill>
                          <a:srgbClr val="FFFFFF"/>
                        </a:solidFill>
                        <a:effectLst/>
                      </a:endParaRPr>
                    </a:p>
                  </a:txBody>
                  <a:tcPr/>
                </a:tc>
                <a:tc>
                  <a:txBody>
                    <a:bodyPr/>
                    <a:lstStyle/>
                    <a:p>
                      <a:pPr rtl="0" fontAlgn="base"/>
                      <a:r>
                        <a:rPr lang="en-US">
                          <a:effectLst/>
                        </a:rPr>
                        <a:t>Award Amount​​</a:t>
                      </a:r>
                      <a:endParaRPr lang="en-US" b="1">
                        <a:solidFill>
                          <a:srgbClr val="FFFFFF"/>
                        </a:solidFill>
                        <a:effectLst/>
                      </a:endParaRPr>
                    </a:p>
                  </a:txBody>
                  <a:tcPr/>
                </a:tc>
                <a:tc>
                  <a:txBody>
                    <a:bodyPr/>
                    <a:lstStyle/>
                    <a:p>
                      <a:r>
                        <a:rPr lang="en-US"/>
                        <a:t>Start Date</a:t>
                      </a:r>
                    </a:p>
                  </a:txBody>
                  <a:tcPr/>
                </a:tc>
                <a:tc>
                  <a:txBody>
                    <a:bodyPr/>
                    <a:lstStyle/>
                    <a:p>
                      <a:r>
                        <a:rPr lang="en-US"/>
                        <a:t>End Date</a:t>
                      </a:r>
                    </a:p>
                  </a:txBody>
                  <a:tcPr/>
                </a:tc>
                <a:tc>
                  <a:txBody>
                    <a:bodyPr/>
                    <a:lstStyle/>
                    <a:p>
                      <a:r>
                        <a:rPr lang="en-US"/>
                        <a:t>Grantor</a:t>
                      </a:r>
                    </a:p>
                  </a:txBody>
                  <a:tcPr/>
                </a:tc>
                <a:tc>
                  <a:txBody>
                    <a:bodyPr/>
                    <a:lstStyle/>
                    <a:p>
                      <a:r>
                        <a:rPr lang="en-US"/>
                        <a:t>Funding Type</a:t>
                      </a:r>
                    </a:p>
                  </a:txBody>
                  <a:tcPr/>
                </a:tc>
                <a:tc>
                  <a:txBody>
                    <a:bodyPr/>
                    <a:lstStyle/>
                    <a:p>
                      <a:r>
                        <a:rPr lang="en-US"/>
                        <a:t>Subawards/Work Orders</a:t>
                      </a:r>
                    </a:p>
                  </a:txBody>
                  <a:tcPr/>
                </a:tc>
                <a:extLst>
                  <a:ext uri="{0D108BD9-81ED-4DB2-BD59-A6C34878D82A}">
                    <a16:rowId xmlns:a16="http://schemas.microsoft.com/office/drawing/2014/main" val="2436169335"/>
                  </a:ext>
                </a:extLst>
              </a:tr>
              <a:tr h="629812">
                <a:tc>
                  <a:txBody>
                    <a:bodyPr/>
                    <a:lstStyle/>
                    <a:p>
                      <a:pPr rtl="0" fontAlgn="base"/>
                      <a:r>
                        <a:rPr lang="en-US" sz="1600">
                          <a:effectLst/>
                        </a:rPr>
                        <a:t>45</a:t>
                      </a:r>
                    </a:p>
                  </a:txBody>
                  <a:tcPr/>
                </a:tc>
                <a:tc>
                  <a:txBody>
                    <a:bodyPr/>
                    <a:lstStyle/>
                    <a:p>
                      <a:pPr rtl="0" fontAlgn="base"/>
                      <a:r>
                        <a:rPr lang="en-US" sz="1600">
                          <a:effectLst/>
                        </a:rPr>
                        <a:t>American Rescue Plan Act (ARPA) MHBG Supplemental  ​​</a:t>
                      </a:r>
                    </a:p>
                  </a:txBody>
                  <a:tcPr/>
                </a:tc>
                <a:tc>
                  <a:txBody>
                    <a:bodyPr/>
                    <a:lstStyle/>
                    <a:p>
                      <a:pPr rtl="0" fontAlgn="base"/>
                      <a:r>
                        <a:rPr lang="en-US" sz="1600" dirty="0">
                          <a:effectLst/>
                        </a:rPr>
                        <a:t>$15,102,828</a:t>
                      </a:r>
                    </a:p>
                  </a:txBody>
                  <a:tcPr/>
                </a:tc>
                <a:tc>
                  <a:txBody>
                    <a:bodyPr/>
                    <a:lstStyle/>
                    <a:p>
                      <a:r>
                        <a:rPr lang="en-US" sz="1600"/>
                        <a:t>9/1/2021</a:t>
                      </a:r>
                    </a:p>
                  </a:txBody>
                  <a:tcPr/>
                </a:tc>
                <a:tc>
                  <a:txBody>
                    <a:bodyPr/>
                    <a:lstStyle/>
                    <a:p>
                      <a:r>
                        <a:rPr lang="en-US" sz="1600"/>
                        <a:t>9/30/2025</a:t>
                      </a:r>
                    </a:p>
                  </a:txBody>
                  <a:tcPr/>
                </a:tc>
                <a:tc>
                  <a:txBody>
                    <a:bodyPr/>
                    <a:lstStyle/>
                    <a:p>
                      <a:r>
                        <a:rPr lang="en-US" sz="1600"/>
                        <a:t>SAMHSA</a:t>
                      </a:r>
                    </a:p>
                  </a:txBody>
                  <a:tcPr/>
                </a:tc>
                <a:tc>
                  <a:txBody>
                    <a:bodyPr/>
                    <a:lstStyle/>
                    <a:p>
                      <a:r>
                        <a:rPr lang="en-US" sz="1400"/>
                        <a:t>One-time Funding</a:t>
                      </a:r>
                    </a:p>
                  </a:txBody>
                  <a:tcPr/>
                </a:tc>
                <a:tc>
                  <a:txBody>
                    <a:bodyPr/>
                    <a:lstStyle/>
                    <a:p>
                      <a:r>
                        <a:rPr lang="en-US" sz="1400"/>
                        <a:t>17</a:t>
                      </a:r>
                    </a:p>
                  </a:txBody>
                  <a:tcPr/>
                </a:tc>
                <a:extLst>
                  <a:ext uri="{0D108BD9-81ED-4DB2-BD59-A6C34878D82A}">
                    <a16:rowId xmlns:a16="http://schemas.microsoft.com/office/drawing/2014/main" val="232732056"/>
                  </a:ext>
                </a:extLst>
              </a:tr>
              <a:tr h="629812">
                <a:tc>
                  <a:txBody>
                    <a:bodyPr/>
                    <a:lstStyle/>
                    <a:p>
                      <a:pPr rtl="0" fontAlgn="base"/>
                      <a:r>
                        <a:rPr lang="en-US" sz="1600">
                          <a:effectLst/>
                        </a:rPr>
                        <a:t>Synopsis​​</a:t>
                      </a:r>
                    </a:p>
                  </a:txBody>
                  <a:tcPr/>
                </a:tc>
                <a:tc gridSpan="7">
                  <a:txBody>
                    <a:bodyPr/>
                    <a:lstStyle/>
                    <a:p>
                      <a:pPr marL="0" lvl="0" indent="0" algn="l">
                        <a:lnSpc>
                          <a:spcPct val="100000"/>
                        </a:lnSpc>
                        <a:buNone/>
                      </a:pPr>
                      <a:r>
                        <a:rPr lang="en-US" sz="1600" b="0" i="0" u="none" strike="noStrike" baseline="0" noProof="0" dirty="0">
                          <a:solidFill>
                            <a:srgbClr val="000000"/>
                          </a:solidFill>
                          <a:effectLst/>
                          <a:latin typeface="Calibri"/>
                        </a:rPr>
                        <a:t>Provided to address the effects of the COVID-19 pandemic for people</a:t>
                      </a:r>
                    </a:p>
                    <a:p>
                      <a:pPr lvl="0">
                        <a:buNone/>
                      </a:pPr>
                      <a:endParaRPr lang="en-US" sz="1600" dirty="0">
                        <a:effectLst/>
                      </a:endParaRPr>
                    </a:p>
                    <a:p>
                      <a:pPr rtl="0" fontAlgn="base"/>
                      <a:r>
                        <a:rPr lang="en-US" sz="1600" dirty="0">
                          <a:effectLst/>
                        </a:rPr>
                        <a:t>​​</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60986695"/>
                  </a:ext>
                </a:extLst>
              </a:tr>
            </a:tbl>
          </a:graphicData>
        </a:graphic>
      </p:graphicFrame>
    </p:spTree>
    <p:extLst>
      <p:ext uri="{BB962C8B-B14F-4D97-AF65-F5344CB8AC3E}">
        <p14:creationId xmlns:p14="http://schemas.microsoft.com/office/powerpoint/2010/main" val="3214434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E9C8F-228D-DBCF-7AF4-ECE9163AB8E5}"/>
              </a:ext>
            </a:extLst>
          </p:cNvPr>
          <p:cNvSpPr>
            <a:spLocks noGrp="1"/>
          </p:cNvSpPr>
          <p:nvPr>
            <p:ph type="title"/>
          </p:nvPr>
        </p:nvSpPr>
        <p:spPr>
          <a:xfrm>
            <a:off x="1756373" y="353084"/>
            <a:ext cx="9777742" cy="905347"/>
          </a:xfrm>
        </p:spPr>
        <p:txBody>
          <a:bodyPr>
            <a:normAutofit fontScale="90000"/>
          </a:bodyPr>
          <a:lstStyle/>
          <a:p>
            <a:r>
              <a:rPr lang="en-US"/>
              <a:t>CAT 17 - Law Enforcement and Behavioral Health Partnership for Early Diversion</a:t>
            </a:r>
          </a:p>
        </p:txBody>
      </p:sp>
      <p:sp>
        <p:nvSpPr>
          <p:cNvPr id="3" name="Content Placeholder 2">
            <a:extLst>
              <a:ext uri="{FF2B5EF4-FFF2-40B4-BE49-F238E27FC236}">
                <a16:creationId xmlns:a16="http://schemas.microsoft.com/office/drawing/2014/main" id="{3ABA6667-3826-394C-15FC-E9451DA852D5}"/>
              </a:ext>
            </a:extLst>
          </p:cNvPr>
          <p:cNvSpPr>
            <a:spLocks noGrp="1"/>
          </p:cNvSpPr>
          <p:nvPr>
            <p:ph idx="1"/>
          </p:nvPr>
        </p:nvSpPr>
        <p:spPr/>
        <p:txBody>
          <a:bodyPr vert="horz" lIns="91440" tIns="45720" rIns="91440" bIns="45720" rtlCol="0" anchor="t">
            <a:normAutofit/>
          </a:bodyPr>
          <a:lstStyle/>
          <a:p>
            <a:pPr marL="457200" indent="-457200">
              <a:buFont typeface="Arial"/>
              <a:buChar char="•"/>
            </a:pPr>
            <a:endParaRPr lang="en-US">
              <a:ea typeface="+mn-lt"/>
              <a:cs typeface="+mn-lt"/>
            </a:endParaRPr>
          </a:p>
          <a:p>
            <a:pPr marL="0" indent="0">
              <a:buNone/>
            </a:pPr>
            <a:endParaRPr lang="en-US">
              <a:cs typeface="Calibri"/>
            </a:endParaRPr>
          </a:p>
        </p:txBody>
      </p:sp>
      <p:sp>
        <p:nvSpPr>
          <p:cNvPr id="4" name="Slide Number Placeholder 3">
            <a:extLst>
              <a:ext uri="{FF2B5EF4-FFF2-40B4-BE49-F238E27FC236}">
                <a16:creationId xmlns:a16="http://schemas.microsoft.com/office/drawing/2014/main" id="{9D9680D7-0885-415C-5F01-FD464E10C091}"/>
              </a:ext>
            </a:extLst>
          </p:cNvPr>
          <p:cNvSpPr>
            <a:spLocks noGrp="1"/>
          </p:cNvSpPr>
          <p:nvPr>
            <p:ph type="sldNum" sz="quarter" idx="12"/>
          </p:nvPr>
        </p:nvSpPr>
        <p:spPr/>
        <p:txBody>
          <a:bodyPr/>
          <a:lstStyle/>
          <a:p>
            <a:fld id="{A0EC8638-D38E-4C5B-8C11-DA859CF37C29}" type="slidenum">
              <a:rPr lang="en-US" smtClean="0"/>
              <a:t>16</a:t>
            </a:fld>
            <a:endParaRPr lang="en-US"/>
          </a:p>
        </p:txBody>
      </p:sp>
      <p:graphicFrame>
        <p:nvGraphicFramePr>
          <p:cNvPr id="7" name="Table 6">
            <a:extLst>
              <a:ext uri="{FF2B5EF4-FFF2-40B4-BE49-F238E27FC236}">
                <a16:creationId xmlns:a16="http://schemas.microsoft.com/office/drawing/2014/main" id="{D4409036-BFBD-D26D-07A5-2154CB31BDB8}"/>
              </a:ext>
            </a:extLst>
          </p:cNvPr>
          <p:cNvGraphicFramePr>
            <a:graphicFrameLocks noGrp="1"/>
          </p:cNvGraphicFramePr>
          <p:nvPr>
            <p:extLst>
              <p:ext uri="{D42A27DB-BD31-4B8C-83A1-F6EECF244321}">
                <p14:modId xmlns:p14="http://schemas.microsoft.com/office/powerpoint/2010/main" val="2125222703"/>
              </p:ext>
            </p:extLst>
          </p:nvPr>
        </p:nvGraphicFramePr>
        <p:xfrm>
          <a:off x="636607" y="2382456"/>
          <a:ext cx="10986138" cy="2598263"/>
        </p:xfrm>
        <a:graphic>
          <a:graphicData uri="http://schemas.openxmlformats.org/drawingml/2006/table">
            <a:tbl>
              <a:tblPr firstRow="1" bandRow="1">
                <a:tableStyleId>{5C22544A-7EE6-4342-B048-85BDC9FD1C3A}</a:tableStyleId>
              </a:tblPr>
              <a:tblGrid>
                <a:gridCol w="901753">
                  <a:extLst>
                    <a:ext uri="{9D8B030D-6E8A-4147-A177-3AD203B41FA5}">
                      <a16:colId xmlns:a16="http://schemas.microsoft.com/office/drawing/2014/main" val="1939686919"/>
                    </a:ext>
                  </a:extLst>
                </a:gridCol>
                <a:gridCol w="1917056">
                  <a:extLst>
                    <a:ext uri="{9D8B030D-6E8A-4147-A177-3AD203B41FA5}">
                      <a16:colId xmlns:a16="http://schemas.microsoft.com/office/drawing/2014/main" val="3350824029"/>
                    </a:ext>
                  </a:extLst>
                </a:gridCol>
                <a:gridCol w="1669288">
                  <a:extLst>
                    <a:ext uri="{9D8B030D-6E8A-4147-A177-3AD203B41FA5}">
                      <a16:colId xmlns:a16="http://schemas.microsoft.com/office/drawing/2014/main" val="535448353"/>
                    </a:ext>
                  </a:extLst>
                </a:gridCol>
                <a:gridCol w="1229810">
                  <a:extLst>
                    <a:ext uri="{9D8B030D-6E8A-4147-A177-3AD203B41FA5}">
                      <a16:colId xmlns:a16="http://schemas.microsoft.com/office/drawing/2014/main" val="3093761747"/>
                    </a:ext>
                  </a:extLst>
                </a:gridCol>
                <a:gridCol w="1217752">
                  <a:extLst>
                    <a:ext uri="{9D8B030D-6E8A-4147-A177-3AD203B41FA5}">
                      <a16:colId xmlns:a16="http://schemas.microsoft.com/office/drawing/2014/main" val="1074303317"/>
                    </a:ext>
                  </a:extLst>
                </a:gridCol>
                <a:gridCol w="1048953">
                  <a:extLst>
                    <a:ext uri="{9D8B030D-6E8A-4147-A177-3AD203B41FA5}">
                      <a16:colId xmlns:a16="http://schemas.microsoft.com/office/drawing/2014/main" val="4057204079"/>
                    </a:ext>
                  </a:extLst>
                </a:gridCol>
                <a:gridCol w="1543291">
                  <a:extLst>
                    <a:ext uri="{9D8B030D-6E8A-4147-A177-3AD203B41FA5}">
                      <a16:colId xmlns:a16="http://schemas.microsoft.com/office/drawing/2014/main" val="785922908"/>
                    </a:ext>
                  </a:extLst>
                </a:gridCol>
                <a:gridCol w="1458235">
                  <a:extLst>
                    <a:ext uri="{9D8B030D-6E8A-4147-A177-3AD203B41FA5}">
                      <a16:colId xmlns:a16="http://schemas.microsoft.com/office/drawing/2014/main" val="2691833930"/>
                    </a:ext>
                  </a:extLst>
                </a:gridCol>
              </a:tblGrid>
              <a:tr h="708503">
                <a:tc>
                  <a:txBody>
                    <a:bodyPr/>
                    <a:lstStyle/>
                    <a:p>
                      <a:pPr algn="l" rtl="0" fontAlgn="base"/>
                      <a:r>
                        <a:rPr lang="en-US">
                          <a:effectLst/>
                        </a:rPr>
                        <a:t>CAT​​​</a:t>
                      </a:r>
                      <a:endParaRPr lang="en-US" b="1" i="0">
                        <a:solidFill>
                          <a:srgbClr val="FFFFFF"/>
                        </a:solidFill>
                        <a:effectLst/>
                      </a:endParaRPr>
                    </a:p>
                  </a:txBody>
                  <a:tcPr/>
                </a:tc>
                <a:tc>
                  <a:txBody>
                    <a:bodyPr/>
                    <a:lstStyle/>
                    <a:p>
                      <a:pPr algn="l" rtl="0" fontAlgn="base"/>
                      <a:r>
                        <a:rPr lang="en-US">
                          <a:effectLst/>
                        </a:rPr>
                        <a:t>Grant Name​​​</a:t>
                      </a:r>
                      <a:endParaRPr lang="en-US" b="1" i="0">
                        <a:solidFill>
                          <a:srgbClr val="FFFFFF"/>
                        </a:solidFill>
                        <a:effectLst/>
                      </a:endParaRPr>
                    </a:p>
                  </a:txBody>
                  <a:tcPr/>
                </a:tc>
                <a:tc>
                  <a:txBody>
                    <a:bodyPr/>
                    <a:lstStyle/>
                    <a:p>
                      <a:pPr algn="l" rtl="0" fontAlgn="base"/>
                      <a:r>
                        <a:rPr lang="en-US">
                          <a:effectLst/>
                        </a:rPr>
                        <a:t>Award Amount​​​</a:t>
                      </a:r>
                      <a:endParaRPr lang="en-US" b="1" i="0">
                        <a:solidFill>
                          <a:srgbClr val="FFFFFF"/>
                        </a:solidFill>
                        <a:effectLst/>
                      </a:endParaRPr>
                    </a:p>
                  </a:txBody>
                  <a:tcPr/>
                </a:tc>
                <a:tc>
                  <a:txBody>
                    <a:bodyPr/>
                    <a:lstStyle/>
                    <a:p>
                      <a:pPr algn="l" rtl="0" fontAlgn="base"/>
                      <a:r>
                        <a:rPr lang="en-US">
                          <a:effectLst/>
                        </a:rPr>
                        <a:t>Start Date​</a:t>
                      </a:r>
                      <a:endParaRPr lang="en-US" b="1" i="0">
                        <a:solidFill>
                          <a:srgbClr val="FFFFFF"/>
                        </a:solidFill>
                        <a:effectLst/>
                      </a:endParaRPr>
                    </a:p>
                  </a:txBody>
                  <a:tcPr/>
                </a:tc>
                <a:tc>
                  <a:txBody>
                    <a:bodyPr/>
                    <a:lstStyle/>
                    <a:p>
                      <a:pPr algn="l" rtl="0" fontAlgn="base"/>
                      <a:r>
                        <a:rPr lang="en-US">
                          <a:effectLst/>
                        </a:rPr>
                        <a:t>End Date​</a:t>
                      </a:r>
                      <a:endParaRPr lang="en-US" b="1" i="0">
                        <a:solidFill>
                          <a:srgbClr val="FFFFFF"/>
                        </a:solidFill>
                        <a:effectLst/>
                      </a:endParaRPr>
                    </a:p>
                  </a:txBody>
                  <a:tcPr/>
                </a:tc>
                <a:tc>
                  <a:txBody>
                    <a:bodyPr/>
                    <a:lstStyle/>
                    <a:p>
                      <a:pPr algn="l" rtl="0" fontAlgn="base"/>
                      <a:r>
                        <a:rPr lang="en-US">
                          <a:effectLst/>
                        </a:rPr>
                        <a:t>Grantor​</a:t>
                      </a:r>
                      <a:endParaRPr lang="en-US" b="1" i="0">
                        <a:solidFill>
                          <a:srgbClr val="FFFFFF"/>
                        </a:solidFill>
                        <a:effectLst/>
                      </a:endParaRPr>
                    </a:p>
                  </a:txBody>
                  <a:tcPr/>
                </a:tc>
                <a:tc>
                  <a:txBody>
                    <a:bodyPr/>
                    <a:lstStyle/>
                    <a:p>
                      <a:pPr algn="l" rtl="0" fontAlgn="base"/>
                      <a:r>
                        <a:rPr lang="en-US">
                          <a:effectLst/>
                        </a:rPr>
                        <a:t>Funding Type​</a:t>
                      </a:r>
                      <a:endParaRPr lang="en-US" b="1" i="0">
                        <a:solidFill>
                          <a:srgbClr val="FFFFFF"/>
                        </a:solidFill>
                        <a:effectLst/>
                      </a:endParaRPr>
                    </a:p>
                  </a:txBody>
                  <a:tcPr/>
                </a:tc>
                <a:tc>
                  <a:txBody>
                    <a:bodyPr/>
                    <a:lstStyle/>
                    <a:p>
                      <a:pPr algn="l" rtl="0" fontAlgn="base"/>
                      <a:r>
                        <a:rPr lang="en-US">
                          <a:effectLst/>
                        </a:rPr>
                        <a:t>Subawards/Work Orders​</a:t>
                      </a:r>
                      <a:endParaRPr lang="en-US" b="1" i="0">
                        <a:solidFill>
                          <a:srgbClr val="FFFFFF"/>
                        </a:solidFill>
                        <a:effectLst/>
                      </a:endParaRPr>
                    </a:p>
                  </a:txBody>
                  <a:tcPr/>
                </a:tc>
                <a:extLst>
                  <a:ext uri="{0D108BD9-81ED-4DB2-BD59-A6C34878D82A}">
                    <a16:rowId xmlns:a16="http://schemas.microsoft.com/office/drawing/2014/main" val="53596323"/>
                  </a:ext>
                </a:extLst>
              </a:tr>
              <a:tr h="813466">
                <a:tc>
                  <a:txBody>
                    <a:bodyPr/>
                    <a:lstStyle/>
                    <a:p>
                      <a:pPr algn="l" rtl="0" fontAlgn="base"/>
                      <a:r>
                        <a:rPr lang="en-US" sz="1600">
                          <a:effectLst/>
                        </a:rPr>
                        <a:t>17</a:t>
                      </a:r>
                      <a:endParaRPr lang="en-US" sz="1600" b="0" i="0">
                        <a:solidFill>
                          <a:srgbClr val="000000"/>
                        </a:solidFill>
                        <a:effectLst/>
                      </a:endParaRPr>
                    </a:p>
                  </a:txBody>
                  <a:tcPr/>
                </a:tc>
                <a:tc>
                  <a:txBody>
                    <a:bodyPr/>
                    <a:lstStyle/>
                    <a:p>
                      <a:pPr lvl="0" algn="l">
                        <a:buNone/>
                      </a:pPr>
                      <a:r>
                        <a:rPr lang="en-US" sz="1600" b="0" i="0" u="none" strike="noStrike" noProof="0">
                          <a:solidFill>
                            <a:srgbClr val="000000"/>
                          </a:solidFill>
                          <a:effectLst/>
                          <a:latin typeface="Calibri"/>
                        </a:rPr>
                        <a:t>Law Enforcement and Behavioral Health Partnership for Early Diversion</a:t>
                      </a:r>
                      <a:endParaRPr lang="en-US" sz="1600"/>
                    </a:p>
                  </a:txBody>
                  <a:tcPr/>
                </a:tc>
                <a:tc>
                  <a:txBody>
                    <a:bodyPr/>
                    <a:lstStyle/>
                    <a:p>
                      <a:r>
                        <a:rPr lang="en-US" sz="1600" dirty="0"/>
                        <a:t>$1,265,365</a:t>
                      </a:r>
                    </a:p>
                  </a:txBody>
                  <a:tcPr/>
                </a:tc>
                <a:tc>
                  <a:txBody>
                    <a:bodyPr/>
                    <a:lstStyle/>
                    <a:p>
                      <a:pPr algn="l" rtl="0" fontAlgn="base"/>
                      <a:r>
                        <a:rPr lang="en-US" sz="1600">
                          <a:effectLst/>
                        </a:rPr>
                        <a:t>4/30/2022​</a:t>
                      </a:r>
                      <a:endParaRPr lang="en-US" sz="1600" b="0" i="0">
                        <a:solidFill>
                          <a:srgbClr val="000000"/>
                        </a:solidFill>
                        <a:effectLst/>
                      </a:endParaRPr>
                    </a:p>
                  </a:txBody>
                  <a:tcPr/>
                </a:tc>
                <a:tc>
                  <a:txBody>
                    <a:bodyPr/>
                    <a:lstStyle/>
                    <a:p>
                      <a:pPr algn="l" rtl="0" fontAlgn="base"/>
                      <a:r>
                        <a:rPr lang="en-US" sz="1600">
                          <a:effectLst/>
                        </a:rPr>
                        <a:t>4/29/2023</a:t>
                      </a:r>
                      <a:endParaRPr lang="en-US" sz="1600" b="0" i="0">
                        <a:solidFill>
                          <a:srgbClr val="000000"/>
                        </a:solidFill>
                        <a:effectLst/>
                      </a:endParaRPr>
                    </a:p>
                  </a:txBody>
                  <a:tcPr/>
                </a:tc>
                <a:tc>
                  <a:txBody>
                    <a:bodyPr/>
                    <a:lstStyle/>
                    <a:p>
                      <a:pPr algn="l" rtl="0" fontAlgn="base"/>
                      <a:r>
                        <a:rPr lang="en-US" sz="1600">
                          <a:effectLst/>
                        </a:rPr>
                        <a:t>SAMHSA​</a:t>
                      </a:r>
                      <a:endParaRPr lang="en-US" sz="1600" b="0" i="0">
                        <a:solidFill>
                          <a:srgbClr val="000000"/>
                        </a:solidFill>
                        <a:effectLst/>
                      </a:endParaRPr>
                    </a:p>
                  </a:txBody>
                  <a:tcPr/>
                </a:tc>
                <a:tc>
                  <a:txBody>
                    <a:bodyPr/>
                    <a:lstStyle/>
                    <a:p>
                      <a:pPr algn="l" rtl="0" fontAlgn="auto"/>
                      <a:r>
                        <a:rPr lang="en-US">
                          <a:effectLst/>
                        </a:rPr>
                        <a:t>​</a:t>
                      </a:r>
                      <a:r>
                        <a:rPr lang="en-US" sz="1400">
                          <a:effectLst/>
                        </a:rPr>
                        <a:t>One-Time </a:t>
                      </a:r>
                      <a:endParaRPr lang="en-US" sz="1400" b="0" i="0">
                        <a:solidFill>
                          <a:srgbClr val="000000"/>
                        </a:solidFill>
                        <a:effectLst/>
                        <a:latin typeface="Calibri" panose="020F0502020204030204" pitchFamily="34" charset="0"/>
                      </a:endParaRPr>
                    </a:p>
                  </a:txBody>
                  <a:tcPr/>
                </a:tc>
                <a:tc>
                  <a:txBody>
                    <a:bodyPr/>
                    <a:lstStyle/>
                    <a:p>
                      <a:pPr algn="l" rtl="0" fontAlgn="auto"/>
                      <a:r>
                        <a:rPr lang="en-US">
                          <a:effectLst/>
                        </a:rPr>
                        <a:t>​</a:t>
                      </a:r>
                      <a:r>
                        <a:rPr lang="en-US" sz="1400">
                          <a:effectLst/>
                        </a:rPr>
                        <a:t>2</a:t>
                      </a:r>
                      <a:endParaRPr lang="en-US" sz="1400" b="0" i="0">
                        <a:solidFill>
                          <a:srgbClr val="000000"/>
                        </a:solidFill>
                        <a:effectLst/>
                        <a:latin typeface="Calibri" panose="020F0502020204030204" pitchFamily="34" charset="0"/>
                      </a:endParaRPr>
                    </a:p>
                  </a:txBody>
                  <a:tcPr/>
                </a:tc>
                <a:extLst>
                  <a:ext uri="{0D108BD9-81ED-4DB2-BD59-A6C34878D82A}">
                    <a16:rowId xmlns:a16="http://schemas.microsoft.com/office/drawing/2014/main" val="1380442491"/>
                  </a:ext>
                </a:extLst>
              </a:tr>
              <a:tr h="577298">
                <a:tc>
                  <a:txBody>
                    <a:bodyPr/>
                    <a:lstStyle/>
                    <a:p>
                      <a:pPr algn="l" rtl="0" fontAlgn="base"/>
                      <a:r>
                        <a:rPr lang="en-US" sz="1600">
                          <a:effectLst/>
                        </a:rPr>
                        <a:t>Synopsis​​​</a:t>
                      </a:r>
                      <a:endParaRPr lang="en-US" sz="1600" b="0" i="0">
                        <a:solidFill>
                          <a:srgbClr val="000000"/>
                        </a:solidFill>
                        <a:effectLst/>
                      </a:endParaRPr>
                    </a:p>
                  </a:txBody>
                  <a:tcPr/>
                </a:tc>
                <a:tc gridSpan="7">
                  <a:txBody>
                    <a:bodyPr/>
                    <a:lstStyle/>
                    <a:p>
                      <a:pPr lvl="0" algn="l">
                        <a:buNone/>
                      </a:pPr>
                      <a:r>
                        <a:rPr lang="en-US" sz="1600" b="0" i="0" u="none" strike="noStrike" noProof="0" dirty="0">
                          <a:solidFill>
                            <a:srgbClr val="000000"/>
                          </a:solidFill>
                          <a:effectLst/>
                          <a:latin typeface="Calibri"/>
                        </a:rPr>
                        <a:t>Fund assertive community treatment program at Carson Tahoe Hospital.</a:t>
                      </a:r>
                      <a:endParaRPr lang="en-US" sz="1600" dirty="0"/>
                    </a:p>
                    <a:p>
                      <a:pPr algn="l" rtl="0" fontAlgn="base"/>
                      <a:r>
                        <a:rPr lang="en-US" sz="1600" dirty="0">
                          <a:effectLst/>
                        </a:rPr>
                        <a:t>​​​</a:t>
                      </a:r>
                      <a:endParaRPr lang="en-US" sz="1600" b="0" i="0" dirty="0">
                        <a:solidFill>
                          <a:srgbClr val="000000"/>
                        </a:solidFill>
                        <a:effectLst/>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7331774"/>
                  </a:ext>
                </a:extLst>
              </a:tr>
            </a:tbl>
          </a:graphicData>
        </a:graphic>
      </p:graphicFrame>
    </p:spTree>
    <p:extLst>
      <p:ext uri="{BB962C8B-B14F-4D97-AF65-F5344CB8AC3E}">
        <p14:creationId xmlns:p14="http://schemas.microsoft.com/office/powerpoint/2010/main" val="2075869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74A49-437D-0DA6-844F-EE043C75F5F9}"/>
              </a:ext>
            </a:extLst>
          </p:cNvPr>
          <p:cNvSpPr>
            <a:spLocks noGrp="1"/>
          </p:cNvSpPr>
          <p:nvPr>
            <p:ph type="title"/>
          </p:nvPr>
        </p:nvSpPr>
        <p:spPr>
          <a:xfrm>
            <a:off x="1530036" y="579422"/>
            <a:ext cx="9678154" cy="706076"/>
          </a:xfrm>
        </p:spPr>
        <p:txBody>
          <a:bodyPr>
            <a:normAutofit fontScale="90000"/>
          </a:bodyPr>
          <a:lstStyle/>
          <a:p>
            <a:r>
              <a:rPr lang="en-US"/>
              <a:t>CAT 24 - Clinical High Risk for Psychosis (CHR-P)</a:t>
            </a:r>
          </a:p>
        </p:txBody>
      </p:sp>
      <p:sp>
        <p:nvSpPr>
          <p:cNvPr id="4" name="Slide Number Placeholder 3">
            <a:extLst>
              <a:ext uri="{FF2B5EF4-FFF2-40B4-BE49-F238E27FC236}">
                <a16:creationId xmlns:a16="http://schemas.microsoft.com/office/drawing/2014/main" id="{97AE11E2-FB68-4D16-2B34-853D23F93BB6}"/>
              </a:ext>
            </a:extLst>
          </p:cNvPr>
          <p:cNvSpPr>
            <a:spLocks noGrp="1"/>
          </p:cNvSpPr>
          <p:nvPr>
            <p:ph type="sldNum" sz="quarter" idx="12"/>
          </p:nvPr>
        </p:nvSpPr>
        <p:spPr/>
        <p:txBody>
          <a:bodyPr/>
          <a:lstStyle/>
          <a:p>
            <a:fld id="{A0EC8638-D38E-4C5B-8C11-DA859CF37C29}" type="slidenum">
              <a:rPr lang="en-US" smtClean="0"/>
              <a:t>17</a:t>
            </a:fld>
            <a:endParaRPr lang="en-US"/>
          </a:p>
        </p:txBody>
      </p:sp>
      <p:graphicFrame>
        <p:nvGraphicFramePr>
          <p:cNvPr id="5" name="Content Placeholder 4">
            <a:extLst>
              <a:ext uri="{FF2B5EF4-FFF2-40B4-BE49-F238E27FC236}">
                <a16:creationId xmlns:a16="http://schemas.microsoft.com/office/drawing/2014/main" id="{160487D6-2B27-A7AB-48BB-1C06A48EADB9}"/>
              </a:ext>
            </a:extLst>
          </p:cNvPr>
          <p:cNvGraphicFramePr>
            <a:graphicFrameLocks noGrp="1"/>
          </p:cNvGraphicFramePr>
          <p:nvPr>
            <p:ph idx="1"/>
            <p:extLst>
              <p:ext uri="{D42A27DB-BD31-4B8C-83A1-F6EECF244321}">
                <p14:modId xmlns:p14="http://schemas.microsoft.com/office/powerpoint/2010/main" val="2995559564"/>
              </p:ext>
            </p:extLst>
          </p:nvPr>
        </p:nvGraphicFramePr>
        <p:xfrm>
          <a:off x="265471" y="2585012"/>
          <a:ext cx="11761986" cy="1981200"/>
        </p:xfrm>
        <a:graphic>
          <a:graphicData uri="http://schemas.openxmlformats.org/drawingml/2006/table">
            <a:tbl>
              <a:tblPr firstRow="1" bandRow="1">
                <a:tableStyleId>{5C22544A-7EE6-4342-B048-85BDC9FD1C3A}</a:tableStyleId>
              </a:tblPr>
              <a:tblGrid>
                <a:gridCol w="1002890">
                  <a:extLst>
                    <a:ext uri="{9D8B030D-6E8A-4147-A177-3AD203B41FA5}">
                      <a16:colId xmlns:a16="http://schemas.microsoft.com/office/drawing/2014/main" val="578366385"/>
                    </a:ext>
                  </a:extLst>
                </a:gridCol>
                <a:gridCol w="3030685">
                  <a:extLst>
                    <a:ext uri="{9D8B030D-6E8A-4147-A177-3AD203B41FA5}">
                      <a16:colId xmlns:a16="http://schemas.microsoft.com/office/drawing/2014/main" val="3134193189"/>
                    </a:ext>
                  </a:extLst>
                </a:gridCol>
                <a:gridCol w="1560981">
                  <a:extLst>
                    <a:ext uri="{9D8B030D-6E8A-4147-A177-3AD203B41FA5}">
                      <a16:colId xmlns:a16="http://schemas.microsoft.com/office/drawing/2014/main" val="3827422749"/>
                    </a:ext>
                  </a:extLst>
                </a:gridCol>
                <a:gridCol w="1348686">
                  <a:extLst>
                    <a:ext uri="{9D8B030D-6E8A-4147-A177-3AD203B41FA5}">
                      <a16:colId xmlns:a16="http://schemas.microsoft.com/office/drawing/2014/main" val="240607372"/>
                    </a:ext>
                  </a:extLst>
                </a:gridCol>
                <a:gridCol w="1323711">
                  <a:extLst>
                    <a:ext uri="{9D8B030D-6E8A-4147-A177-3AD203B41FA5}">
                      <a16:colId xmlns:a16="http://schemas.microsoft.com/office/drawing/2014/main" val="2732024523"/>
                    </a:ext>
                  </a:extLst>
                </a:gridCol>
                <a:gridCol w="974053">
                  <a:extLst>
                    <a:ext uri="{9D8B030D-6E8A-4147-A177-3AD203B41FA5}">
                      <a16:colId xmlns:a16="http://schemas.microsoft.com/office/drawing/2014/main" val="2215631784"/>
                    </a:ext>
                  </a:extLst>
                </a:gridCol>
                <a:gridCol w="1136379">
                  <a:extLst>
                    <a:ext uri="{9D8B030D-6E8A-4147-A177-3AD203B41FA5}">
                      <a16:colId xmlns:a16="http://schemas.microsoft.com/office/drawing/2014/main" val="2615089052"/>
                    </a:ext>
                  </a:extLst>
                </a:gridCol>
                <a:gridCol w="1384601">
                  <a:extLst>
                    <a:ext uri="{9D8B030D-6E8A-4147-A177-3AD203B41FA5}">
                      <a16:colId xmlns:a16="http://schemas.microsoft.com/office/drawing/2014/main" val="1681395595"/>
                    </a:ext>
                  </a:extLst>
                </a:gridCol>
              </a:tblGrid>
              <a:tr h="559718">
                <a:tc>
                  <a:txBody>
                    <a:bodyPr/>
                    <a:lstStyle/>
                    <a:p>
                      <a:pPr algn="l" rtl="0" fontAlgn="base"/>
                      <a:r>
                        <a:rPr lang="en-US" sz="1600">
                          <a:effectLst/>
                        </a:rPr>
                        <a:t>CAT​​​​</a:t>
                      </a:r>
                      <a:endParaRPr lang="en-US" sz="1600" b="1" i="0">
                        <a:solidFill>
                          <a:srgbClr val="FFFFFF"/>
                        </a:solidFill>
                        <a:effectLst/>
                      </a:endParaRPr>
                    </a:p>
                  </a:txBody>
                  <a:tcPr/>
                </a:tc>
                <a:tc>
                  <a:txBody>
                    <a:bodyPr/>
                    <a:lstStyle/>
                    <a:p>
                      <a:pPr algn="l" rtl="0" fontAlgn="base"/>
                      <a:r>
                        <a:rPr lang="en-US" sz="1600">
                          <a:effectLst/>
                        </a:rPr>
                        <a:t>Grant Name​​​​</a:t>
                      </a:r>
                      <a:endParaRPr lang="en-US" sz="1600" b="1" i="0">
                        <a:solidFill>
                          <a:srgbClr val="FFFFFF"/>
                        </a:solidFill>
                        <a:effectLst/>
                      </a:endParaRPr>
                    </a:p>
                  </a:txBody>
                  <a:tcPr/>
                </a:tc>
                <a:tc>
                  <a:txBody>
                    <a:bodyPr/>
                    <a:lstStyle/>
                    <a:p>
                      <a:pPr algn="l" rtl="0" fontAlgn="base"/>
                      <a:r>
                        <a:rPr lang="en-US" sz="1600">
                          <a:effectLst/>
                        </a:rPr>
                        <a:t>Award Amount​​​​</a:t>
                      </a:r>
                      <a:endParaRPr lang="en-US" sz="1600" b="1" i="0">
                        <a:solidFill>
                          <a:srgbClr val="FFFFFF"/>
                        </a:solidFill>
                        <a:effectLst/>
                      </a:endParaRPr>
                    </a:p>
                  </a:txBody>
                  <a:tcPr/>
                </a:tc>
                <a:tc>
                  <a:txBody>
                    <a:bodyPr/>
                    <a:lstStyle/>
                    <a:p>
                      <a:pPr algn="l" rtl="0" fontAlgn="base"/>
                      <a:r>
                        <a:rPr lang="en-US" sz="1600">
                          <a:effectLst/>
                        </a:rPr>
                        <a:t>Start Date​​</a:t>
                      </a:r>
                      <a:endParaRPr lang="en-US" sz="1600" b="1" i="0">
                        <a:solidFill>
                          <a:srgbClr val="FFFFFF"/>
                        </a:solidFill>
                        <a:effectLst/>
                      </a:endParaRPr>
                    </a:p>
                  </a:txBody>
                  <a:tcPr/>
                </a:tc>
                <a:tc>
                  <a:txBody>
                    <a:bodyPr/>
                    <a:lstStyle/>
                    <a:p>
                      <a:pPr algn="l" rtl="0" fontAlgn="base"/>
                      <a:r>
                        <a:rPr lang="en-US" sz="1600">
                          <a:effectLst/>
                        </a:rPr>
                        <a:t>End Date​​</a:t>
                      </a:r>
                      <a:endParaRPr lang="en-US" sz="1600" b="1" i="0">
                        <a:solidFill>
                          <a:srgbClr val="FFFFFF"/>
                        </a:solidFill>
                        <a:effectLst/>
                      </a:endParaRPr>
                    </a:p>
                  </a:txBody>
                  <a:tcPr/>
                </a:tc>
                <a:tc>
                  <a:txBody>
                    <a:bodyPr/>
                    <a:lstStyle/>
                    <a:p>
                      <a:r>
                        <a:rPr lang="en-US" sz="1600"/>
                        <a:t>Grantor</a:t>
                      </a:r>
                    </a:p>
                  </a:txBody>
                  <a:tcPr/>
                </a:tc>
                <a:tc>
                  <a:txBody>
                    <a:bodyPr/>
                    <a:lstStyle/>
                    <a:p>
                      <a:r>
                        <a:rPr lang="en-US" sz="1600"/>
                        <a:t>Funding Type</a:t>
                      </a:r>
                    </a:p>
                  </a:txBody>
                  <a:tcPr/>
                </a:tc>
                <a:tc>
                  <a:txBody>
                    <a:bodyPr/>
                    <a:lstStyle/>
                    <a:p>
                      <a:r>
                        <a:rPr lang="en-US" sz="1600"/>
                        <a:t>Subaward</a:t>
                      </a:r>
                    </a:p>
                  </a:txBody>
                  <a:tcPr/>
                </a:tc>
                <a:extLst>
                  <a:ext uri="{0D108BD9-81ED-4DB2-BD59-A6C34878D82A}">
                    <a16:rowId xmlns:a16="http://schemas.microsoft.com/office/drawing/2014/main" val="746138080"/>
                  </a:ext>
                </a:extLst>
              </a:tr>
              <a:tr h="642633">
                <a:tc>
                  <a:txBody>
                    <a:bodyPr/>
                    <a:lstStyle/>
                    <a:p>
                      <a:pPr algn="l" rtl="0" fontAlgn="base"/>
                      <a:r>
                        <a:rPr lang="en-US" sz="1600">
                          <a:effectLst/>
                        </a:rPr>
                        <a:t>24</a:t>
                      </a:r>
                    </a:p>
                  </a:txBody>
                  <a:tcPr/>
                </a:tc>
                <a:tc>
                  <a:txBody>
                    <a:bodyPr/>
                    <a:lstStyle/>
                    <a:p>
                      <a:pPr lvl="0" algn="l">
                        <a:buNone/>
                      </a:pPr>
                      <a:r>
                        <a:rPr lang="en-US" sz="1600" b="0" i="0" u="none" strike="noStrike" noProof="0">
                          <a:effectLst/>
                          <a:latin typeface="Calibri"/>
                        </a:rPr>
                        <a:t>The Nevada Clinical High Risk for Psychosis Program for Youth</a:t>
                      </a:r>
                    </a:p>
                    <a:p>
                      <a:pPr lvl="0" algn="l">
                        <a:buNone/>
                      </a:pPr>
                      <a:r>
                        <a:rPr lang="en-US" sz="1600" b="0" i="0" u="none" strike="noStrike" noProof="0">
                          <a:effectLst/>
                          <a:latin typeface="Calibri"/>
                        </a:rPr>
                        <a:t>(CHR-P)  </a:t>
                      </a:r>
                    </a:p>
                  </a:txBody>
                  <a:tcPr/>
                </a:tc>
                <a:tc>
                  <a:txBody>
                    <a:bodyPr/>
                    <a:lstStyle/>
                    <a:p>
                      <a:pPr lvl="0" algn="l">
                        <a:buNone/>
                      </a:pPr>
                      <a:r>
                        <a:rPr lang="en-US" sz="1600" b="0" i="0" u="none" strike="noStrike" noProof="0" dirty="0">
                          <a:effectLst/>
                          <a:latin typeface="Calibri"/>
                        </a:rPr>
                        <a:t>$ 555,831</a:t>
                      </a:r>
                      <a:endParaRPr lang="en-US" sz="1600" dirty="0"/>
                    </a:p>
                  </a:txBody>
                  <a:tcPr/>
                </a:tc>
                <a:tc>
                  <a:txBody>
                    <a:bodyPr/>
                    <a:lstStyle/>
                    <a:p>
                      <a:pPr algn="l" rtl="0" fontAlgn="base"/>
                      <a:r>
                        <a:rPr lang="en-US" sz="1600">
                          <a:effectLst/>
                        </a:rPr>
                        <a:t>9/30/2022​​</a:t>
                      </a:r>
                      <a:endParaRPr lang="en-US" sz="1600" b="0" i="0">
                        <a:solidFill>
                          <a:srgbClr val="000000"/>
                        </a:solidFill>
                        <a:effectLst/>
                      </a:endParaRPr>
                    </a:p>
                  </a:txBody>
                  <a:tcPr/>
                </a:tc>
                <a:tc>
                  <a:txBody>
                    <a:bodyPr/>
                    <a:lstStyle/>
                    <a:p>
                      <a:pPr algn="l" rtl="0" fontAlgn="base"/>
                      <a:r>
                        <a:rPr lang="en-US" sz="1600">
                          <a:effectLst/>
                        </a:rPr>
                        <a:t>9/29/2023​</a:t>
                      </a:r>
                      <a:endParaRPr lang="en-US" sz="1600" b="0" i="0">
                        <a:solidFill>
                          <a:srgbClr val="000000"/>
                        </a:solidFill>
                        <a:effectLst/>
                      </a:endParaRPr>
                    </a:p>
                  </a:txBody>
                  <a:tcPr/>
                </a:tc>
                <a:tc>
                  <a:txBody>
                    <a:bodyPr/>
                    <a:lstStyle/>
                    <a:p>
                      <a:r>
                        <a:rPr lang="en-US" sz="1600"/>
                        <a:t>SAMHSA</a:t>
                      </a:r>
                    </a:p>
                  </a:txBody>
                  <a:tcPr/>
                </a:tc>
                <a:tc>
                  <a:txBody>
                    <a:bodyPr/>
                    <a:lstStyle/>
                    <a:p>
                      <a:r>
                        <a:rPr lang="en-US" sz="1600" dirty="0"/>
                        <a:t>New Competing</a:t>
                      </a:r>
                    </a:p>
                  </a:txBody>
                  <a:tcPr/>
                </a:tc>
                <a:tc>
                  <a:txBody>
                    <a:bodyPr/>
                    <a:lstStyle/>
                    <a:p>
                      <a:r>
                        <a:rPr lang="en-US" sz="1600" dirty="0"/>
                        <a:t>1</a:t>
                      </a:r>
                    </a:p>
                  </a:txBody>
                  <a:tcPr/>
                </a:tc>
                <a:extLst>
                  <a:ext uri="{0D108BD9-81ED-4DB2-BD59-A6C34878D82A}">
                    <a16:rowId xmlns:a16="http://schemas.microsoft.com/office/drawing/2014/main" val="4009101702"/>
                  </a:ext>
                </a:extLst>
              </a:tr>
              <a:tr h="456057">
                <a:tc>
                  <a:txBody>
                    <a:bodyPr/>
                    <a:lstStyle/>
                    <a:p>
                      <a:pPr algn="l" rtl="0" fontAlgn="base"/>
                      <a:r>
                        <a:rPr lang="en-US" sz="1600">
                          <a:effectLst/>
                        </a:rPr>
                        <a:t>Synopsis​​​​</a:t>
                      </a:r>
                      <a:endParaRPr lang="en-US" sz="1600" b="0" i="0">
                        <a:solidFill>
                          <a:srgbClr val="000000"/>
                        </a:solidFill>
                        <a:effectLst/>
                      </a:endParaRPr>
                    </a:p>
                  </a:txBody>
                  <a:tcPr/>
                </a:tc>
                <a:tc gridSpan="7">
                  <a:txBody>
                    <a:bodyPr/>
                    <a:lstStyle/>
                    <a:p>
                      <a:pPr lvl="0" algn="l">
                        <a:buNone/>
                      </a:pPr>
                      <a:r>
                        <a:rPr lang="en-US" sz="1600" b="0" i="0" u="none" strike="noStrike" noProof="0" dirty="0">
                          <a:effectLst/>
                          <a:latin typeface="Calibri"/>
                        </a:rPr>
                        <a:t>Community Programs for Outreach and Intervention with Youth and Young Adults at Clinical High Risk for Psychosis (CHR-P).</a:t>
                      </a:r>
                      <a:endParaRPr lang="en-US" sz="1600" dirty="0"/>
                    </a:p>
                    <a:p>
                      <a:pPr algn="l" rtl="0" fontAlgn="base"/>
                      <a:r>
                        <a:rPr lang="en-US" sz="1600" dirty="0">
                          <a:effectLst/>
                        </a:rPr>
                        <a:t>​​​​</a:t>
                      </a:r>
                      <a:endParaRPr lang="en-US" sz="1600" b="0" i="0" dirty="0">
                        <a:solidFill>
                          <a:srgbClr val="000000"/>
                        </a:solidFill>
                        <a:effectLst/>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18132332"/>
                  </a:ext>
                </a:extLst>
              </a:tr>
            </a:tbl>
          </a:graphicData>
        </a:graphic>
      </p:graphicFrame>
    </p:spTree>
    <p:extLst>
      <p:ext uri="{BB962C8B-B14F-4D97-AF65-F5344CB8AC3E}">
        <p14:creationId xmlns:p14="http://schemas.microsoft.com/office/powerpoint/2010/main" val="3457662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BC696-199A-A788-53C5-06A407D2A13E}"/>
              </a:ext>
            </a:extLst>
          </p:cNvPr>
          <p:cNvSpPr>
            <a:spLocks noGrp="1"/>
          </p:cNvSpPr>
          <p:nvPr>
            <p:ph type="title"/>
          </p:nvPr>
        </p:nvSpPr>
        <p:spPr>
          <a:xfrm>
            <a:off x="1255053" y="291172"/>
            <a:ext cx="10936947" cy="1238753"/>
          </a:xfrm>
        </p:spPr>
        <p:txBody>
          <a:bodyPr>
            <a:normAutofit fontScale="90000"/>
          </a:bodyPr>
          <a:lstStyle/>
          <a:p>
            <a:r>
              <a:rPr lang="en-US">
                <a:ea typeface="+mn-lt"/>
                <a:cs typeface="+mn-lt"/>
              </a:rPr>
              <a:t>CAT 63 - Governor’s ARPA Assertive Community Treatment (ACT)</a:t>
            </a:r>
            <a:endParaRPr lang="en-US"/>
          </a:p>
        </p:txBody>
      </p:sp>
      <p:graphicFrame>
        <p:nvGraphicFramePr>
          <p:cNvPr id="6" name="Content Placeholder 5">
            <a:extLst>
              <a:ext uri="{FF2B5EF4-FFF2-40B4-BE49-F238E27FC236}">
                <a16:creationId xmlns:a16="http://schemas.microsoft.com/office/drawing/2014/main" id="{17FC31C3-5F63-A2ED-3931-2FDA354F5965}"/>
              </a:ext>
            </a:extLst>
          </p:cNvPr>
          <p:cNvGraphicFramePr>
            <a:graphicFrameLocks noGrp="1"/>
          </p:cNvGraphicFramePr>
          <p:nvPr>
            <p:ph idx="1"/>
            <p:extLst>
              <p:ext uri="{D42A27DB-BD31-4B8C-83A1-F6EECF244321}">
                <p14:modId xmlns:p14="http://schemas.microsoft.com/office/powerpoint/2010/main" val="539535853"/>
              </p:ext>
            </p:extLst>
          </p:nvPr>
        </p:nvGraphicFramePr>
        <p:xfrm>
          <a:off x="356886" y="2459620"/>
          <a:ext cx="11295848" cy="1806619"/>
        </p:xfrm>
        <a:graphic>
          <a:graphicData uri="http://schemas.openxmlformats.org/drawingml/2006/table">
            <a:tbl>
              <a:tblPr firstRow="1" bandRow="1">
                <a:tableStyleId>{5C22544A-7EE6-4342-B048-85BDC9FD1C3A}</a:tableStyleId>
              </a:tblPr>
              <a:tblGrid>
                <a:gridCol w="953676">
                  <a:extLst>
                    <a:ext uri="{9D8B030D-6E8A-4147-A177-3AD203B41FA5}">
                      <a16:colId xmlns:a16="http://schemas.microsoft.com/office/drawing/2014/main" val="1435045126"/>
                    </a:ext>
                  </a:extLst>
                </a:gridCol>
                <a:gridCol w="2566316">
                  <a:extLst>
                    <a:ext uri="{9D8B030D-6E8A-4147-A177-3AD203B41FA5}">
                      <a16:colId xmlns:a16="http://schemas.microsoft.com/office/drawing/2014/main" val="3178468666"/>
                    </a:ext>
                  </a:extLst>
                </a:gridCol>
                <a:gridCol w="1633898">
                  <a:extLst>
                    <a:ext uri="{9D8B030D-6E8A-4147-A177-3AD203B41FA5}">
                      <a16:colId xmlns:a16="http://schemas.microsoft.com/office/drawing/2014/main" val="2506927822"/>
                    </a:ext>
                  </a:extLst>
                </a:gridCol>
                <a:gridCol w="1213750">
                  <a:extLst>
                    <a:ext uri="{9D8B030D-6E8A-4147-A177-3AD203B41FA5}">
                      <a16:colId xmlns:a16="http://schemas.microsoft.com/office/drawing/2014/main" val="1705090755"/>
                    </a:ext>
                  </a:extLst>
                </a:gridCol>
                <a:gridCol w="1283776">
                  <a:extLst>
                    <a:ext uri="{9D8B030D-6E8A-4147-A177-3AD203B41FA5}">
                      <a16:colId xmlns:a16="http://schemas.microsoft.com/office/drawing/2014/main" val="2758707849"/>
                    </a:ext>
                  </a:extLst>
                </a:gridCol>
                <a:gridCol w="1071300">
                  <a:extLst>
                    <a:ext uri="{9D8B030D-6E8A-4147-A177-3AD203B41FA5}">
                      <a16:colId xmlns:a16="http://schemas.microsoft.com/office/drawing/2014/main" val="3649708703"/>
                    </a:ext>
                  </a:extLst>
                </a:gridCol>
                <a:gridCol w="1434778">
                  <a:extLst>
                    <a:ext uri="{9D8B030D-6E8A-4147-A177-3AD203B41FA5}">
                      <a16:colId xmlns:a16="http://schemas.microsoft.com/office/drawing/2014/main" val="736921688"/>
                    </a:ext>
                  </a:extLst>
                </a:gridCol>
                <a:gridCol w="1138354">
                  <a:extLst>
                    <a:ext uri="{9D8B030D-6E8A-4147-A177-3AD203B41FA5}">
                      <a16:colId xmlns:a16="http://schemas.microsoft.com/office/drawing/2014/main" val="726924982"/>
                    </a:ext>
                  </a:extLst>
                </a:gridCol>
              </a:tblGrid>
              <a:tr h="583710">
                <a:tc>
                  <a:txBody>
                    <a:bodyPr/>
                    <a:lstStyle/>
                    <a:p>
                      <a:pPr algn="l" rtl="0" fontAlgn="base"/>
                      <a:r>
                        <a:rPr lang="en-US" sz="1400">
                          <a:effectLst/>
                        </a:rPr>
                        <a:t>CAT​​​​​</a:t>
                      </a:r>
                      <a:endParaRPr lang="en-US" sz="1400" b="1" i="0">
                        <a:solidFill>
                          <a:srgbClr val="FFFFFF"/>
                        </a:solidFill>
                        <a:effectLst/>
                      </a:endParaRPr>
                    </a:p>
                  </a:txBody>
                  <a:tcPr/>
                </a:tc>
                <a:tc>
                  <a:txBody>
                    <a:bodyPr/>
                    <a:lstStyle/>
                    <a:p>
                      <a:pPr algn="l" rtl="0" fontAlgn="base"/>
                      <a:r>
                        <a:rPr lang="en-US" sz="1400">
                          <a:effectLst/>
                        </a:rPr>
                        <a:t>Grant Name​​​​​</a:t>
                      </a:r>
                      <a:endParaRPr lang="en-US" sz="1400" b="1" i="0">
                        <a:solidFill>
                          <a:srgbClr val="FFFFFF"/>
                        </a:solidFill>
                        <a:effectLst/>
                      </a:endParaRPr>
                    </a:p>
                  </a:txBody>
                  <a:tcPr/>
                </a:tc>
                <a:tc>
                  <a:txBody>
                    <a:bodyPr/>
                    <a:lstStyle/>
                    <a:p>
                      <a:pPr algn="l" rtl="0" fontAlgn="base"/>
                      <a:r>
                        <a:rPr lang="en-US" sz="1400">
                          <a:effectLst/>
                        </a:rPr>
                        <a:t>Award Amount​​​​​</a:t>
                      </a:r>
                      <a:endParaRPr lang="en-US" sz="1400" b="1" i="0">
                        <a:solidFill>
                          <a:srgbClr val="FFFFFF"/>
                        </a:solidFill>
                        <a:effectLst/>
                      </a:endParaRPr>
                    </a:p>
                  </a:txBody>
                  <a:tcPr/>
                </a:tc>
                <a:tc>
                  <a:txBody>
                    <a:bodyPr/>
                    <a:lstStyle/>
                    <a:p>
                      <a:pPr algn="l" rtl="0" fontAlgn="base"/>
                      <a:r>
                        <a:rPr lang="en-US" sz="1400">
                          <a:effectLst/>
                        </a:rPr>
                        <a:t>Start Date​​​</a:t>
                      </a:r>
                      <a:endParaRPr lang="en-US" sz="1400" b="1" i="0">
                        <a:solidFill>
                          <a:srgbClr val="FFFFFF"/>
                        </a:solidFill>
                        <a:effectLst/>
                      </a:endParaRPr>
                    </a:p>
                  </a:txBody>
                  <a:tcPr/>
                </a:tc>
                <a:tc>
                  <a:txBody>
                    <a:bodyPr/>
                    <a:lstStyle/>
                    <a:p>
                      <a:pPr algn="l" rtl="0" fontAlgn="base"/>
                      <a:r>
                        <a:rPr lang="en-US" sz="1400">
                          <a:effectLst/>
                        </a:rPr>
                        <a:t>End Date​​​</a:t>
                      </a:r>
                      <a:endParaRPr lang="en-US" sz="1400" b="1" i="0">
                        <a:solidFill>
                          <a:srgbClr val="FFFFFF"/>
                        </a:solidFill>
                        <a:effectLst/>
                      </a:endParaRPr>
                    </a:p>
                  </a:txBody>
                  <a:tcPr/>
                </a:tc>
                <a:tc>
                  <a:txBody>
                    <a:bodyPr/>
                    <a:lstStyle/>
                    <a:p>
                      <a:pPr algn="l" rtl="0" fontAlgn="base"/>
                      <a:r>
                        <a:rPr lang="en-US" sz="1400">
                          <a:effectLst/>
                        </a:rPr>
                        <a:t>Grantor​​​</a:t>
                      </a:r>
                      <a:endParaRPr lang="en-US" sz="1400" b="1" i="0">
                        <a:solidFill>
                          <a:srgbClr val="FFFFFF"/>
                        </a:solidFill>
                        <a:effectLst/>
                      </a:endParaRPr>
                    </a:p>
                  </a:txBody>
                  <a:tcPr/>
                </a:tc>
                <a:tc>
                  <a:txBody>
                    <a:bodyPr/>
                    <a:lstStyle/>
                    <a:p>
                      <a:pPr algn="l" rtl="0" fontAlgn="base"/>
                      <a:r>
                        <a:rPr lang="en-US" sz="1400">
                          <a:effectLst/>
                        </a:rPr>
                        <a:t>Funding​</a:t>
                      </a:r>
                    </a:p>
                    <a:p>
                      <a:pPr algn="l" rtl="0" fontAlgn="base"/>
                      <a:r>
                        <a:rPr lang="en-US" sz="1400">
                          <a:effectLst/>
                        </a:rPr>
                        <a:t>Type​​​</a:t>
                      </a:r>
                      <a:endParaRPr lang="en-US" sz="1400" b="1" i="0">
                        <a:solidFill>
                          <a:srgbClr val="FFFFFF"/>
                        </a:solidFill>
                        <a:effectLst/>
                      </a:endParaRPr>
                    </a:p>
                  </a:txBody>
                  <a:tcPr/>
                </a:tc>
                <a:tc>
                  <a:txBody>
                    <a:bodyPr/>
                    <a:lstStyle/>
                    <a:p>
                      <a:r>
                        <a:rPr lang="en-US" sz="1400"/>
                        <a:t>Subawards/Work Orders</a:t>
                      </a:r>
                    </a:p>
                  </a:txBody>
                  <a:tcPr/>
                </a:tc>
                <a:extLst>
                  <a:ext uri="{0D108BD9-81ED-4DB2-BD59-A6C34878D82A}">
                    <a16:rowId xmlns:a16="http://schemas.microsoft.com/office/drawing/2014/main" val="3685693307"/>
                  </a:ext>
                </a:extLst>
              </a:tr>
              <a:tr h="691805">
                <a:tc>
                  <a:txBody>
                    <a:bodyPr/>
                    <a:lstStyle/>
                    <a:p>
                      <a:pPr algn="l" rtl="0" fontAlgn="base"/>
                      <a:r>
                        <a:rPr lang="en-US" sz="1600">
                          <a:effectLst/>
                        </a:rPr>
                        <a:t>63</a:t>
                      </a:r>
                    </a:p>
                  </a:txBody>
                  <a:tcPr/>
                </a:tc>
                <a:tc>
                  <a:txBody>
                    <a:bodyPr/>
                    <a:lstStyle/>
                    <a:p>
                      <a:pPr lvl="0" algn="l">
                        <a:buNone/>
                      </a:pPr>
                      <a:r>
                        <a:rPr lang="en-US" sz="1600" b="0" i="0" u="none" strike="noStrike" noProof="0">
                          <a:effectLst/>
                          <a:latin typeface="Calibri"/>
                        </a:rPr>
                        <a:t>Projects for Assistance in Transition from Homelessness (PATH)</a:t>
                      </a:r>
                      <a:endParaRPr lang="en-US" sz="1600"/>
                    </a:p>
                  </a:txBody>
                  <a:tcPr/>
                </a:tc>
                <a:tc>
                  <a:txBody>
                    <a:bodyPr/>
                    <a:lstStyle/>
                    <a:p>
                      <a:pPr lvl="0" algn="l">
                        <a:buNone/>
                      </a:pPr>
                      <a:r>
                        <a:rPr lang="en-US" sz="1600" b="0" i="0" u="none" strike="noStrike" noProof="0" dirty="0">
                          <a:effectLst/>
                          <a:latin typeface="Calibri"/>
                        </a:rPr>
                        <a:t>$821,568</a:t>
                      </a:r>
                      <a:endParaRPr lang="en-US" sz="1600" dirty="0"/>
                    </a:p>
                  </a:txBody>
                  <a:tcPr/>
                </a:tc>
                <a:tc>
                  <a:txBody>
                    <a:bodyPr/>
                    <a:lstStyle/>
                    <a:p>
                      <a:pPr algn="l" rtl="0" fontAlgn="base"/>
                      <a:r>
                        <a:rPr lang="en-US" sz="1600">
                          <a:effectLst/>
                        </a:rPr>
                        <a:t>9/30/2022</a:t>
                      </a:r>
                    </a:p>
                  </a:txBody>
                  <a:tcPr/>
                </a:tc>
                <a:tc>
                  <a:txBody>
                    <a:bodyPr/>
                    <a:lstStyle/>
                    <a:p>
                      <a:pPr algn="l" rtl="0" fontAlgn="base"/>
                      <a:r>
                        <a:rPr lang="en-US" sz="1600">
                          <a:effectLst/>
                        </a:rPr>
                        <a:t>9/29/2023</a:t>
                      </a:r>
                    </a:p>
                  </a:txBody>
                  <a:tcPr/>
                </a:tc>
                <a:tc>
                  <a:txBody>
                    <a:bodyPr/>
                    <a:lstStyle/>
                    <a:p>
                      <a:pPr algn="l" rtl="0" fontAlgn="base"/>
                      <a:r>
                        <a:rPr lang="en-US" sz="1600">
                          <a:effectLst/>
                        </a:rPr>
                        <a:t>SAMHSA​​​</a:t>
                      </a:r>
                      <a:endParaRPr lang="en-US" sz="1600" b="0" i="0">
                        <a:solidFill>
                          <a:srgbClr val="000000"/>
                        </a:solidFill>
                        <a:effectLst/>
                      </a:endParaRPr>
                    </a:p>
                  </a:txBody>
                  <a:tcPr/>
                </a:tc>
                <a:tc>
                  <a:txBody>
                    <a:bodyPr/>
                    <a:lstStyle/>
                    <a:p>
                      <a:pPr algn="l" rtl="0" fontAlgn="base"/>
                      <a:r>
                        <a:rPr lang="en-US" sz="1400">
                          <a:effectLst/>
                        </a:rPr>
                        <a:t>​Continuous​</a:t>
                      </a:r>
                      <a:endParaRPr lang="en-US" sz="1400" b="0" i="0">
                        <a:solidFill>
                          <a:srgbClr val="000000"/>
                        </a:solidFill>
                        <a:effectLst/>
                      </a:endParaRPr>
                    </a:p>
                  </a:txBody>
                  <a:tcPr/>
                </a:tc>
                <a:tc>
                  <a:txBody>
                    <a:bodyPr/>
                    <a:lstStyle/>
                    <a:p>
                      <a:r>
                        <a:rPr lang="en-US" sz="1400"/>
                        <a:t>2</a:t>
                      </a:r>
                    </a:p>
                  </a:txBody>
                  <a:tcPr/>
                </a:tc>
                <a:extLst>
                  <a:ext uri="{0D108BD9-81ED-4DB2-BD59-A6C34878D82A}">
                    <a16:rowId xmlns:a16="http://schemas.microsoft.com/office/drawing/2014/main" val="2143562120"/>
                  </a:ext>
                </a:extLst>
              </a:tr>
              <a:tr h="399949">
                <a:tc>
                  <a:txBody>
                    <a:bodyPr/>
                    <a:lstStyle/>
                    <a:p>
                      <a:pPr algn="l" rtl="0" fontAlgn="base"/>
                      <a:r>
                        <a:rPr lang="en-US" sz="1400">
                          <a:effectLst/>
                        </a:rPr>
                        <a:t>Synopsis​​​​​</a:t>
                      </a:r>
                      <a:endParaRPr lang="en-US" sz="1400" b="0" i="0">
                        <a:solidFill>
                          <a:srgbClr val="000000"/>
                        </a:solidFill>
                        <a:effectLst/>
                      </a:endParaRPr>
                    </a:p>
                  </a:txBody>
                  <a:tcPr/>
                </a:tc>
                <a:tc gridSpan="7">
                  <a:txBody>
                    <a:bodyPr/>
                    <a:lstStyle/>
                    <a:p>
                      <a:pPr algn="l" rtl="0" fontAlgn="base"/>
                      <a:r>
                        <a:rPr lang="en-US" sz="1400" dirty="0">
                          <a:effectLst/>
                        </a:rPr>
                        <a:t>​​​​​</a:t>
                      </a:r>
                      <a:r>
                        <a:rPr lang="en-US" sz="1400" b="0" i="0" u="none" strike="noStrike" noProof="0" dirty="0">
                          <a:effectLst/>
                          <a:latin typeface="Calibri"/>
                        </a:rPr>
                        <a:t>Funds services for people with serious mental illness (SMI) experiencing homelessness.</a:t>
                      </a:r>
                      <a:endParaRPr lang="en-US" sz="1400" b="0" i="0" dirty="0">
                        <a:solidFill>
                          <a:srgbClr val="000000"/>
                        </a:solidFill>
                        <a:effectLst/>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43772049"/>
                  </a:ext>
                </a:extLst>
              </a:tr>
            </a:tbl>
          </a:graphicData>
        </a:graphic>
      </p:graphicFrame>
      <p:sp>
        <p:nvSpPr>
          <p:cNvPr id="4" name="Slide Number Placeholder 3">
            <a:extLst>
              <a:ext uri="{FF2B5EF4-FFF2-40B4-BE49-F238E27FC236}">
                <a16:creationId xmlns:a16="http://schemas.microsoft.com/office/drawing/2014/main" id="{E9055D23-F1CF-C079-B966-8252923434DE}"/>
              </a:ext>
            </a:extLst>
          </p:cNvPr>
          <p:cNvSpPr>
            <a:spLocks noGrp="1"/>
          </p:cNvSpPr>
          <p:nvPr>
            <p:ph type="sldNum" sz="quarter" idx="12"/>
          </p:nvPr>
        </p:nvSpPr>
        <p:spPr/>
        <p:txBody>
          <a:bodyPr/>
          <a:lstStyle/>
          <a:p>
            <a:fld id="{A0EC8638-D38E-4C5B-8C11-DA859CF37C29}" type="slidenum">
              <a:rPr lang="en-US" smtClean="0"/>
              <a:t>18</a:t>
            </a:fld>
            <a:endParaRPr lang="en-US"/>
          </a:p>
        </p:txBody>
      </p:sp>
    </p:spTree>
    <p:extLst>
      <p:ext uri="{BB962C8B-B14F-4D97-AF65-F5344CB8AC3E}">
        <p14:creationId xmlns:p14="http://schemas.microsoft.com/office/powerpoint/2010/main" val="2411835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5D4F2-8D5C-4C45-279B-CCB721EB30CA}"/>
              </a:ext>
            </a:extLst>
          </p:cNvPr>
          <p:cNvSpPr>
            <a:spLocks noGrp="1"/>
          </p:cNvSpPr>
          <p:nvPr>
            <p:ph type="title"/>
          </p:nvPr>
        </p:nvSpPr>
        <p:spPr>
          <a:xfrm>
            <a:off x="1225942" y="696773"/>
            <a:ext cx="10447700" cy="923453"/>
          </a:xfrm>
        </p:spPr>
        <p:txBody>
          <a:bodyPr>
            <a:normAutofit fontScale="90000"/>
          </a:bodyPr>
          <a:lstStyle/>
          <a:p>
            <a:r>
              <a:rPr lang="en-US"/>
              <a:t>CAT 36 - Projects for Assistance in Transition from Homelessness (PATH)</a:t>
            </a:r>
          </a:p>
        </p:txBody>
      </p:sp>
      <p:sp>
        <p:nvSpPr>
          <p:cNvPr id="4" name="Slide Number Placeholder 3">
            <a:extLst>
              <a:ext uri="{FF2B5EF4-FFF2-40B4-BE49-F238E27FC236}">
                <a16:creationId xmlns:a16="http://schemas.microsoft.com/office/drawing/2014/main" id="{3ED8BE48-177A-717F-AA07-05F91CECE31C}"/>
              </a:ext>
            </a:extLst>
          </p:cNvPr>
          <p:cNvSpPr>
            <a:spLocks noGrp="1"/>
          </p:cNvSpPr>
          <p:nvPr>
            <p:ph type="sldNum" sz="quarter" idx="12"/>
          </p:nvPr>
        </p:nvSpPr>
        <p:spPr/>
        <p:txBody>
          <a:bodyPr/>
          <a:lstStyle/>
          <a:p>
            <a:fld id="{A0EC8638-D38E-4C5B-8C11-DA859CF37C29}" type="slidenum">
              <a:rPr lang="en-US" smtClean="0"/>
              <a:t>19</a:t>
            </a:fld>
            <a:endParaRPr lang="en-US"/>
          </a:p>
        </p:txBody>
      </p:sp>
      <p:sp>
        <p:nvSpPr>
          <p:cNvPr id="6" name="TextBox 5">
            <a:extLst>
              <a:ext uri="{FF2B5EF4-FFF2-40B4-BE49-F238E27FC236}">
                <a16:creationId xmlns:a16="http://schemas.microsoft.com/office/drawing/2014/main" id="{533B5E60-B487-E067-B1D1-530A72E46527}"/>
              </a:ext>
            </a:extLst>
          </p:cNvPr>
          <p:cNvSpPr txBox="1"/>
          <p:nvPr/>
        </p:nvSpPr>
        <p:spPr>
          <a:xfrm>
            <a:off x="5640512" y="2974368"/>
            <a:ext cx="914400" cy="914400"/>
          </a:xfrm>
          <a:prstGeom prst="rect">
            <a:avLst/>
          </a:prstGeom>
        </p:spPr>
        <p:txBody>
          <a:bodyPr vert="horz" wrap="square" lIns="91440" tIns="45720" rIns="91440" bIns="45720" rtlCol="0" anchor="ctr">
            <a:normAutofit/>
          </a:bodyPr>
          <a:lstStyle/>
          <a:p>
            <a:pPr algn="l"/>
            <a:endParaRPr lang="en-US"/>
          </a:p>
        </p:txBody>
      </p:sp>
      <p:sp>
        <p:nvSpPr>
          <p:cNvPr id="8" name="TextBox 7">
            <a:extLst>
              <a:ext uri="{FF2B5EF4-FFF2-40B4-BE49-F238E27FC236}">
                <a16:creationId xmlns:a16="http://schemas.microsoft.com/office/drawing/2014/main" id="{AD473154-2030-E2F4-033A-1990E8221023}"/>
              </a:ext>
            </a:extLst>
          </p:cNvPr>
          <p:cNvSpPr txBox="1"/>
          <p:nvPr/>
        </p:nvSpPr>
        <p:spPr>
          <a:xfrm>
            <a:off x="544530" y="1695236"/>
            <a:ext cx="3226086" cy="1099335"/>
          </a:xfrm>
          <a:prstGeom prst="rect">
            <a:avLst/>
          </a:prstGeom>
        </p:spPr>
        <p:txBody>
          <a:bodyPr vert="horz" wrap="square" lIns="91440" tIns="45720" rIns="91440" bIns="45720" rtlCol="0" anchor="ctr">
            <a:normAutofit/>
          </a:bodyPr>
          <a:lstStyle/>
          <a:p>
            <a:pPr algn="l"/>
            <a:endParaRPr lang="en-US"/>
          </a:p>
        </p:txBody>
      </p:sp>
      <p:graphicFrame>
        <p:nvGraphicFramePr>
          <p:cNvPr id="13" name="Content Placeholder 12">
            <a:extLst>
              <a:ext uri="{FF2B5EF4-FFF2-40B4-BE49-F238E27FC236}">
                <a16:creationId xmlns:a16="http://schemas.microsoft.com/office/drawing/2014/main" id="{49DEB1C3-A4F6-7491-86D4-D2D4D712FB62}"/>
              </a:ext>
            </a:extLst>
          </p:cNvPr>
          <p:cNvGraphicFramePr>
            <a:graphicFrameLocks noGrp="1"/>
          </p:cNvGraphicFramePr>
          <p:nvPr>
            <p:ph idx="1"/>
            <p:extLst>
              <p:ext uri="{D42A27DB-BD31-4B8C-83A1-F6EECF244321}">
                <p14:modId xmlns:p14="http://schemas.microsoft.com/office/powerpoint/2010/main" val="609670150"/>
              </p:ext>
            </p:extLst>
          </p:nvPr>
        </p:nvGraphicFramePr>
        <p:xfrm>
          <a:off x="520861" y="2314935"/>
          <a:ext cx="11151179" cy="2249283"/>
        </p:xfrm>
        <a:graphic>
          <a:graphicData uri="http://schemas.openxmlformats.org/drawingml/2006/table">
            <a:tbl>
              <a:tblPr firstRow="1" bandRow="1">
                <a:tableStyleId>{5C22544A-7EE6-4342-B048-85BDC9FD1C3A}</a:tableStyleId>
              </a:tblPr>
              <a:tblGrid>
                <a:gridCol w="1002344">
                  <a:extLst>
                    <a:ext uri="{9D8B030D-6E8A-4147-A177-3AD203B41FA5}">
                      <a16:colId xmlns:a16="http://schemas.microsoft.com/office/drawing/2014/main" val="3753948490"/>
                    </a:ext>
                  </a:extLst>
                </a:gridCol>
                <a:gridCol w="2165997">
                  <a:extLst>
                    <a:ext uri="{9D8B030D-6E8A-4147-A177-3AD203B41FA5}">
                      <a16:colId xmlns:a16="http://schemas.microsoft.com/office/drawing/2014/main" val="97251158"/>
                    </a:ext>
                  </a:extLst>
                </a:gridCol>
                <a:gridCol w="1712088">
                  <a:extLst>
                    <a:ext uri="{9D8B030D-6E8A-4147-A177-3AD203B41FA5}">
                      <a16:colId xmlns:a16="http://schemas.microsoft.com/office/drawing/2014/main" val="3284494809"/>
                    </a:ext>
                  </a:extLst>
                </a:gridCol>
                <a:gridCol w="1193639">
                  <a:extLst>
                    <a:ext uri="{9D8B030D-6E8A-4147-A177-3AD203B41FA5}">
                      <a16:colId xmlns:a16="http://schemas.microsoft.com/office/drawing/2014/main" val="2480516011"/>
                    </a:ext>
                  </a:extLst>
                </a:gridCol>
                <a:gridCol w="1302150">
                  <a:extLst>
                    <a:ext uri="{9D8B030D-6E8A-4147-A177-3AD203B41FA5}">
                      <a16:colId xmlns:a16="http://schemas.microsoft.com/office/drawing/2014/main" val="4213794478"/>
                    </a:ext>
                  </a:extLst>
                </a:gridCol>
                <a:gridCol w="1050068">
                  <a:extLst>
                    <a:ext uri="{9D8B030D-6E8A-4147-A177-3AD203B41FA5}">
                      <a16:colId xmlns:a16="http://schemas.microsoft.com/office/drawing/2014/main" val="282967711"/>
                    </a:ext>
                  </a:extLst>
                </a:gridCol>
                <a:gridCol w="1217753">
                  <a:extLst>
                    <a:ext uri="{9D8B030D-6E8A-4147-A177-3AD203B41FA5}">
                      <a16:colId xmlns:a16="http://schemas.microsoft.com/office/drawing/2014/main" val="2148388302"/>
                    </a:ext>
                  </a:extLst>
                </a:gridCol>
                <a:gridCol w="1507140">
                  <a:extLst>
                    <a:ext uri="{9D8B030D-6E8A-4147-A177-3AD203B41FA5}">
                      <a16:colId xmlns:a16="http://schemas.microsoft.com/office/drawing/2014/main" val="2962872422"/>
                    </a:ext>
                  </a:extLst>
                </a:gridCol>
              </a:tblGrid>
              <a:tr h="688464">
                <a:tc>
                  <a:txBody>
                    <a:bodyPr/>
                    <a:lstStyle/>
                    <a:p>
                      <a:pPr algn="l" rtl="0" fontAlgn="base"/>
                      <a:r>
                        <a:rPr lang="en-US">
                          <a:effectLst/>
                        </a:rPr>
                        <a:t>CAT​​​​</a:t>
                      </a:r>
                      <a:endParaRPr lang="en-US" b="1" i="0">
                        <a:solidFill>
                          <a:srgbClr val="FFFFFF"/>
                        </a:solidFill>
                        <a:effectLst/>
                      </a:endParaRPr>
                    </a:p>
                  </a:txBody>
                  <a:tcPr/>
                </a:tc>
                <a:tc>
                  <a:txBody>
                    <a:bodyPr/>
                    <a:lstStyle/>
                    <a:p>
                      <a:pPr algn="l" rtl="0" fontAlgn="base"/>
                      <a:r>
                        <a:rPr lang="en-US">
                          <a:effectLst/>
                        </a:rPr>
                        <a:t>Grant Name​​​​</a:t>
                      </a:r>
                      <a:endParaRPr lang="en-US" b="1" i="0">
                        <a:solidFill>
                          <a:srgbClr val="FFFFFF"/>
                        </a:solidFill>
                        <a:effectLst/>
                      </a:endParaRPr>
                    </a:p>
                  </a:txBody>
                  <a:tcPr/>
                </a:tc>
                <a:tc>
                  <a:txBody>
                    <a:bodyPr/>
                    <a:lstStyle/>
                    <a:p>
                      <a:pPr algn="l" rtl="0" fontAlgn="base"/>
                      <a:r>
                        <a:rPr lang="en-US">
                          <a:effectLst/>
                        </a:rPr>
                        <a:t>Award Amount​​​​</a:t>
                      </a:r>
                      <a:endParaRPr lang="en-US" b="1" i="0">
                        <a:solidFill>
                          <a:srgbClr val="FFFFFF"/>
                        </a:solidFill>
                        <a:effectLst/>
                      </a:endParaRPr>
                    </a:p>
                  </a:txBody>
                  <a:tcPr/>
                </a:tc>
                <a:tc>
                  <a:txBody>
                    <a:bodyPr/>
                    <a:lstStyle/>
                    <a:p>
                      <a:pPr algn="l" rtl="0" fontAlgn="base"/>
                      <a:r>
                        <a:rPr lang="en-US">
                          <a:effectLst/>
                        </a:rPr>
                        <a:t>Start Date​​</a:t>
                      </a:r>
                      <a:endParaRPr lang="en-US" b="1" i="0">
                        <a:solidFill>
                          <a:srgbClr val="FFFFFF"/>
                        </a:solidFill>
                        <a:effectLst/>
                      </a:endParaRPr>
                    </a:p>
                  </a:txBody>
                  <a:tcPr/>
                </a:tc>
                <a:tc>
                  <a:txBody>
                    <a:bodyPr/>
                    <a:lstStyle/>
                    <a:p>
                      <a:pPr algn="l" rtl="0" fontAlgn="base"/>
                      <a:r>
                        <a:rPr lang="en-US">
                          <a:effectLst/>
                        </a:rPr>
                        <a:t>End Date​​</a:t>
                      </a:r>
                      <a:endParaRPr lang="en-US" b="1" i="0">
                        <a:solidFill>
                          <a:srgbClr val="FFFFFF"/>
                        </a:solidFill>
                        <a:effectLst/>
                      </a:endParaRPr>
                    </a:p>
                  </a:txBody>
                  <a:tcPr/>
                </a:tc>
                <a:tc>
                  <a:txBody>
                    <a:bodyPr/>
                    <a:lstStyle/>
                    <a:p>
                      <a:pPr algn="l" rtl="0" fontAlgn="base"/>
                      <a:r>
                        <a:rPr lang="en-US">
                          <a:effectLst/>
                        </a:rPr>
                        <a:t>Grantor​​</a:t>
                      </a:r>
                      <a:endParaRPr lang="en-US" b="1" i="0">
                        <a:solidFill>
                          <a:srgbClr val="FFFFFF"/>
                        </a:solidFill>
                        <a:effectLst/>
                      </a:endParaRPr>
                    </a:p>
                  </a:txBody>
                  <a:tcPr/>
                </a:tc>
                <a:tc>
                  <a:txBody>
                    <a:bodyPr/>
                    <a:lstStyle/>
                    <a:p>
                      <a:pPr algn="l" rtl="0" fontAlgn="base"/>
                      <a:r>
                        <a:rPr lang="en-US">
                          <a:effectLst/>
                        </a:rPr>
                        <a:t>Funding</a:t>
                      </a:r>
                      <a:endParaRPr lang="en-US" b="1" i="0">
                        <a:solidFill>
                          <a:srgbClr val="FFFFFF"/>
                        </a:solidFill>
                        <a:effectLst/>
                      </a:endParaRPr>
                    </a:p>
                    <a:p>
                      <a:pPr lvl="0" algn="l">
                        <a:buNone/>
                      </a:pPr>
                      <a:r>
                        <a:rPr lang="en-US">
                          <a:effectLst/>
                        </a:rPr>
                        <a:t>Type​​</a:t>
                      </a:r>
                      <a:endParaRPr lang="en-US" b="1" i="0">
                        <a:solidFill>
                          <a:srgbClr val="FFFFFF"/>
                        </a:solidFill>
                        <a:effectLst/>
                      </a:endParaRPr>
                    </a:p>
                  </a:txBody>
                  <a:tcPr/>
                </a:tc>
                <a:tc>
                  <a:txBody>
                    <a:bodyPr/>
                    <a:lstStyle/>
                    <a:p>
                      <a:pPr algn="l" rtl="0" fontAlgn="base"/>
                      <a:r>
                        <a:rPr lang="en-US">
                          <a:effectLst/>
                        </a:rPr>
                        <a:t>Subawards/Work Orders​​</a:t>
                      </a:r>
                      <a:endParaRPr lang="en-US" b="1" i="0">
                        <a:solidFill>
                          <a:srgbClr val="FFFFFF"/>
                        </a:solidFill>
                        <a:effectLst/>
                      </a:endParaRPr>
                    </a:p>
                  </a:txBody>
                  <a:tcPr/>
                </a:tc>
                <a:extLst>
                  <a:ext uri="{0D108BD9-81ED-4DB2-BD59-A6C34878D82A}">
                    <a16:rowId xmlns:a16="http://schemas.microsoft.com/office/drawing/2014/main" val="3327647784"/>
                  </a:ext>
                </a:extLst>
              </a:tr>
              <a:tr h="981699">
                <a:tc>
                  <a:txBody>
                    <a:bodyPr/>
                    <a:lstStyle/>
                    <a:p>
                      <a:pPr algn="l" rtl="0" fontAlgn="base"/>
                      <a:r>
                        <a:rPr lang="en-US" sz="1600">
                          <a:effectLst/>
                        </a:rPr>
                        <a:t>36</a:t>
                      </a:r>
                    </a:p>
                  </a:txBody>
                  <a:tcPr/>
                </a:tc>
                <a:tc>
                  <a:txBody>
                    <a:bodyPr/>
                    <a:lstStyle/>
                    <a:p>
                      <a:pPr lvl="0" algn="l">
                        <a:buNone/>
                      </a:pPr>
                      <a:r>
                        <a:rPr lang="en-US" sz="1600" b="0" i="0" u="none" strike="noStrike" baseline="0" noProof="0">
                          <a:solidFill>
                            <a:srgbClr val="000000"/>
                          </a:solidFill>
                          <a:effectLst/>
                          <a:latin typeface="Calibri"/>
                        </a:rPr>
                        <a:t>Projects for Assistance in Transition from Homelessness (PATH)</a:t>
                      </a:r>
                      <a:endParaRPr lang="en-US" sz="1600"/>
                    </a:p>
                  </a:txBody>
                  <a:tcPr/>
                </a:tc>
                <a:tc>
                  <a:txBody>
                    <a:bodyPr/>
                    <a:lstStyle/>
                    <a:p>
                      <a:pPr algn="l" rtl="0" fontAlgn="base"/>
                      <a:r>
                        <a:rPr lang="en-US" sz="1600" dirty="0">
                          <a:effectLst/>
                        </a:rPr>
                        <a:t>$821,568</a:t>
                      </a:r>
                      <a:endParaRPr lang="en-US" sz="1600" b="0" i="0" dirty="0">
                        <a:solidFill>
                          <a:srgbClr val="000000"/>
                        </a:solidFill>
                        <a:effectLst/>
                      </a:endParaRPr>
                    </a:p>
                  </a:txBody>
                  <a:tcPr/>
                </a:tc>
                <a:tc>
                  <a:txBody>
                    <a:bodyPr/>
                    <a:lstStyle/>
                    <a:p>
                      <a:pPr algn="l" rtl="0" fontAlgn="base"/>
                      <a:r>
                        <a:rPr lang="en-US" sz="1600">
                          <a:effectLst/>
                        </a:rPr>
                        <a:t>9/30/2022​​</a:t>
                      </a:r>
                      <a:endParaRPr lang="en-US" sz="1600" b="0" i="0">
                        <a:solidFill>
                          <a:srgbClr val="000000"/>
                        </a:solidFill>
                        <a:effectLst/>
                      </a:endParaRPr>
                    </a:p>
                  </a:txBody>
                  <a:tcPr/>
                </a:tc>
                <a:tc>
                  <a:txBody>
                    <a:bodyPr/>
                    <a:lstStyle/>
                    <a:p>
                      <a:pPr algn="l" rtl="0" fontAlgn="base"/>
                      <a:r>
                        <a:rPr lang="en-US" sz="1600">
                          <a:effectLst/>
                        </a:rPr>
                        <a:t>9/29/2023​</a:t>
                      </a:r>
                      <a:endParaRPr lang="en-US" sz="1600" b="0" i="0">
                        <a:solidFill>
                          <a:srgbClr val="000000"/>
                        </a:solidFill>
                        <a:effectLst/>
                      </a:endParaRPr>
                    </a:p>
                  </a:txBody>
                  <a:tcPr/>
                </a:tc>
                <a:tc>
                  <a:txBody>
                    <a:bodyPr/>
                    <a:lstStyle/>
                    <a:p>
                      <a:pPr algn="l" rtl="0" fontAlgn="base"/>
                      <a:r>
                        <a:rPr lang="en-US" sz="1600">
                          <a:effectLst/>
                        </a:rPr>
                        <a:t>SAMHSA​​</a:t>
                      </a:r>
                      <a:endParaRPr lang="en-US" sz="1600" b="0" i="0">
                        <a:solidFill>
                          <a:srgbClr val="000000"/>
                        </a:solidFill>
                        <a:effectLst/>
                      </a:endParaRPr>
                    </a:p>
                  </a:txBody>
                  <a:tcPr/>
                </a:tc>
                <a:tc>
                  <a:txBody>
                    <a:bodyPr/>
                    <a:lstStyle/>
                    <a:p>
                      <a:pPr algn="l" rtl="0" fontAlgn="base"/>
                      <a:r>
                        <a:rPr lang="en-US" sz="1600">
                          <a:effectLst/>
                        </a:rPr>
                        <a:t>​Continuous</a:t>
                      </a:r>
                      <a:endParaRPr lang="en-US" sz="1600" b="0" i="0">
                        <a:solidFill>
                          <a:srgbClr val="000000"/>
                        </a:solidFill>
                        <a:effectLst/>
                      </a:endParaRPr>
                    </a:p>
                  </a:txBody>
                  <a:tcPr/>
                </a:tc>
                <a:tc>
                  <a:txBody>
                    <a:bodyPr/>
                    <a:lstStyle/>
                    <a:p>
                      <a:pPr algn="l" rtl="0" fontAlgn="base"/>
                      <a:r>
                        <a:rPr lang="en-US" sz="1600">
                          <a:effectLst/>
                        </a:rPr>
                        <a:t>​​8</a:t>
                      </a:r>
                      <a:endParaRPr lang="en-US" sz="1600" b="0" i="0">
                        <a:solidFill>
                          <a:srgbClr val="000000"/>
                        </a:solidFill>
                        <a:effectLst/>
                      </a:endParaRPr>
                    </a:p>
                  </a:txBody>
                  <a:tcPr/>
                </a:tc>
                <a:extLst>
                  <a:ext uri="{0D108BD9-81ED-4DB2-BD59-A6C34878D82A}">
                    <a16:rowId xmlns:a16="http://schemas.microsoft.com/office/drawing/2014/main" val="581347576"/>
                  </a:ext>
                </a:extLst>
              </a:tr>
              <a:tr h="560970">
                <a:tc>
                  <a:txBody>
                    <a:bodyPr/>
                    <a:lstStyle/>
                    <a:p>
                      <a:pPr algn="l" rtl="0" fontAlgn="base"/>
                      <a:r>
                        <a:rPr lang="en-US" sz="1600">
                          <a:effectLst/>
                        </a:rPr>
                        <a:t>Synopsis​​​​</a:t>
                      </a:r>
                      <a:endParaRPr lang="en-US" sz="1600" b="0" i="0">
                        <a:solidFill>
                          <a:srgbClr val="000000"/>
                        </a:solidFill>
                        <a:effectLst/>
                      </a:endParaRPr>
                    </a:p>
                  </a:txBody>
                  <a:tcPr/>
                </a:tc>
                <a:tc gridSpan="7">
                  <a:txBody>
                    <a:bodyPr/>
                    <a:lstStyle/>
                    <a:p>
                      <a:pPr lvl="0" algn="l">
                        <a:buNone/>
                      </a:pPr>
                      <a:r>
                        <a:rPr lang="en-US" sz="1600" b="0" i="0" u="none" strike="noStrike" noProof="0" dirty="0">
                          <a:effectLst/>
                          <a:latin typeface="Calibri"/>
                        </a:rPr>
                        <a:t>Funds services for people with serious mental illness (SMI) experiencing homelessness.</a:t>
                      </a:r>
                      <a:endParaRPr lang="en-US" sz="1600" dirty="0"/>
                    </a:p>
                    <a:p>
                      <a:pPr algn="l" rtl="0" fontAlgn="base"/>
                      <a:r>
                        <a:rPr lang="en-US" sz="1600" dirty="0">
                          <a:effectLst/>
                        </a:rPr>
                        <a:t>​​​​</a:t>
                      </a:r>
                      <a:endParaRPr lang="en-US" sz="1600" b="0" i="0" dirty="0">
                        <a:solidFill>
                          <a:srgbClr val="000000"/>
                        </a:solidFill>
                        <a:effectLst/>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12447873"/>
                  </a:ext>
                </a:extLst>
              </a:tr>
            </a:tbl>
          </a:graphicData>
        </a:graphic>
      </p:graphicFrame>
    </p:spTree>
    <p:extLst>
      <p:ext uri="{BB962C8B-B14F-4D97-AF65-F5344CB8AC3E}">
        <p14:creationId xmlns:p14="http://schemas.microsoft.com/office/powerpoint/2010/main" val="2203398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93615-41F1-A3F7-E91D-FF5A0CD36D6D}"/>
              </a:ext>
            </a:extLst>
          </p:cNvPr>
          <p:cNvSpPr>
            <a:spLocks noGrp="1"/>
          </p:cNvSpPr>
          <p:nvPr>
            <p:ph type="title"/>
          </p:nvPr>
        </p:nvSpPr>
        <p:spPr>
          <a:xfrm>
            <a:off x="676624" y="149554"/>
            <a:ext cx="11670009" cy="1325563"/>
          </a:xfrm>
        </p:spPr>
        <p:txBody>
          <a:bodyPr/>
          <a:lstStyle/>
          <a:p>
            <a:r>
              <a:rPr lang="en-US" dirty="0"/>
              <a:t>Agenda</a:t>
            </a:r>
          </a:p>
        </p:txBody>
      </p:sp>
      <p:sp>
        <p:nvSpPr>
          <p:cNvPr id="3" name="Content Placeholder 2">
            <a:extLst>
              <a:ext uri="{FF2B5EF4-FFF2-40B4-BE49-F238E27FC236}">
                <a16:creationId xmlns:a16="http://schemas.microsoft.com/office/drawing/2014/main" id="{F6F918DF-5DC1-D7EF-E644-02030169946F}"/>
              </a:ext>
            </a:extLst>
          </p:cNvPr>
          <p:cNvSpPr>
            <a:spLocks noGrp="1"/>
          </p:cNvSpPr>
          <p:nvPr>
            <p:ph idx="1"/>
          </p:nvPr>
        </p:nvSpPr>
        <p:spPr>
          <a:xfrm>
            <a:off x="1746300" y="1467807"/>
            <a:ext cx="9407655" cy="3922385"/>
          </a:xfrm>
        </p:spPr>
        <p:txBody>
          <a:bodyPr>
            <a:normAutofit lnSpcReduction="10000"/>
          </a:bodyPr>
          <a:lstStyle/>
          <a:p>
            <a:r>
              <a:rPr lang="en-US" dirty="0"/>
              <a:t>Bureau Structure</a:t>
            </a:r>
          </a:p>
          <a:p>
            <a:r>
              <a:rPr lang="en-US" dirty="0"/>
              <a:t>Overview of Behavioral Health Services Funding, FFY 2023</a:t>
            </a:r>
          </a:p>
          <a:p>
            <a:r>
              <a:rPr lang="en-US" dirty="0"/>
              <a:t>Behavioral Health System Funding</a:t>
            </a:r>
          </a:p>
          <a:p>
            <a:r>
              <a:rPr lang="en-US" dirty="0"/>
              <a:t>Crisis Response System Funding</a:t>
            </a:r>
          </a:p>
          <a:p>
            <a:r>
              <a:rPr lang="en-US" dirty="0"/>
              <a:t>Office of Suicide Prevention Funding</a:t>
            </a:r>
          </a:p>
          <a:p>
            <a:r>
              <a:rPr lang="en-US" dirty="0"/>
              <a:t>Problem Gambling: Treatment and Prevention </a:t>
            </a:r>
          </a:p>
          <a:p>
            <a:r>
              <a:rPr lang="en-US" dirty="0"/>
              <a:t>Questions?</a:t>
            </a:r>
          </a:p>
          <a:p>
            <a:r>
              <a:rPr lang="en-US" dirty="0"/>
              <a:t>Contact Information</a:t>
            </a:r>
          </a:p>
        </p:txBody>
      </p:sp>
      <p:sp>
        <p:nvSpPr>
          <p:cNvPr id="4" name="Slide Number Placeholder 3">
            <a:extLst>
              <a:ext uri="{FF2B5EF4-FFF2-40B4-BE49-F238E27FC236}">
                <a16:creationId xmlns:a16="http://schemas.microsoft.com/office/drawing/2014/main" id="{4F09DB8A-F64F-3549-7008-B4F35372035E}"/>
              </a:ext>
            </a:extLst>
          </p:cNvPr>
          <p:cNvSpPr>
            <a:spLocks noGrp="1"/>
          </p:cNvSpPr>
          <p:nvPr>
            <p:ph type="sldNum" sz="quarter" idx="12"/>
          </p:nvPr>
        </p:nvSpPr>
        <p:spPr/>
        <p:txBody>
          <a:bodyPr/>
          <a:lstStyle/>
          <a:p>
            <a:fld id="{A0EC8638-D38E-4C5B-8C11-DA859CF37C29}" type="slidenum">
              <a:rPr lang="en-US" smtClean="0"/>
              <a:t>2</a:t>
            </a:fld>
            <a:endParaRPr lang="en-US"/>
          </a:p>
        </p:txBody>
      </p:sp>
    </p:spTree>
    <p:extLst>
      <p:ext uri="{BB962C8B-B14F-4D97-AF65-F5344CB8AC3E}">
        <p14:creationId xmlns:p14="http://schemas.microsoft.com/office/powerpoint/2010/main" val="1346392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9E583-AADB-4FF5-F40F-99335AFF648D}"/>
              </a:ext>
            </a:extLst>
          </p:cNvPr>
          <p:cNvSpPr>
            <a:spLocks noGrp="1"/>
          </p:cNvSpPr>
          <p:nvPr>
            <p:ph type="title"/>
          </p:nvPr>
        </p:nvSpPr>
        <p:spPr>
          <a:xfrm>
            <a:off x="357448" y="208230"/>
            <a:ext cx="11670009" cy="874265"/>
          </a:xfrm>
        </p:spPr>
        <p:txBody>
          <a:bodyPr>
            <a:normAutofit/>
          </a:bodyPr>
          <a:lstStyle/>
          <a:p>
            <a:r>
              <a:rPr lang="en-US" sz="3600"/>
              <a:t>Crisis Response System</a:t>
            </a:r>
          </a:p>
        </p:txBody>
      </p:sp>
      <p:sp>
        <p:nvSpPr>
          <p:cNvPr id="3" name="Content Placeholder 2">
            <a:extLst>
              <a:ext uri="{FF2B5EF4-FFF2-40B4-BE49-F238E27FC236}">
                <a16:creationId xmlns:a16="http://schemas.microsoft.com/office/drawing/2014/main" id="{70FEEEBE-95D1-52D3-D8C4-F59916CAA1A8}"/>
              </a:ext>
            </a:extLst>
          </p:cNvPr>
          <p:cNvSpPr>
            <a:spLocks noGrp="1"/>
          </p:cNvSpPr>
          <p:nvPr>
            <p:ph idx="1"/>
          </p:nvPr>
        </p:nvSpPr>
        <p:spPr>
          <a:xfrm>
            <a:off x="357447" y="787651"/>
            <a:ext cx="11670010" cy="5288978"/>
          </a:xfrm>
        </p:spPr>
        <p:txBody>
          <a:bodyPr vert="horz" lIns="91440" tIns="45720" rIns="91440" bIns="45720" rtlCol="0" anchor="t">
            <a:normAutofit/>
          </a:bodyPr>
          <a:lstStyle/>
          <a:p>
            <a:pPr marL="0" indent="0">
              <a:lnSpc>
                <a:spcPct val="100000"/>
              </a:lnSpc>
              <a:spcBef>
                <a:spcPts val="0"/>
              </a:spcBef>
              <a:buNone/>
            </a:pPr>
            <a:endParaRPr lang="en-US" sz="1600">
              <a:cs typeface="Times New Roman"/>
            </a:endParaRPr>
          </a:p>
          <a:p>
            <a:pPr marL="285750" indent="-285750">
              <a:lnSpc>
                <a:spcPct val="100000"/>
              </a:lnSpc>
              <a:spcBef>
                <a:spcPts val="0"/>
              </a:spcBef>
              <a:buFont typeface="Arial"/>
              <a:buChar char="•"/>
            </a:pPr>
            <a:endParaRPr lang="en-US" sz="1600">
              <a:cs typeface="Times New Roman"/>
            </a:endParaRPr>
          </a:p>
          <a:p>
            <a:pPr marL="285750" indent="-285750">
              <a:lnSpc>
                <a:spcPct val="100000"/>
              </a:lnSpc>
              <a:spcBef>
                <a:spcPts val="0"/>
              </a:spcBef>
              <a:buFont typeface="Arial"/>
              <a:buChar char="•"/>
            </a:pPr>
            <a:endParaRPr lang="en-US" sz="1600"/>
          </a:p>
        </p:txBody>
      </p:sp>
      <p:sp>
        <p:nvSpPr>
          <p:cNvPr id="4" name="Slide Number Placeholder 3">
            <a:extLst>
              <a:ext uri="{FF2B5EF4-FFF2-40B4-BE49-F238E27FC236}">
                <a16:creationId xmlns:a16="http://schemas.microsoft.com/office/drawing/2014/main" id="{9C0374D6-FC88-07B6-68AA-D05BAC22FE53}"/>
              </a:ext>
            </a:extLst>
          </p:cNvPr>
          <p:cNvSpPr>
            <a:spLocks noGrp="1"/>
          </p:cNvSpPr>
          <p:nvPr>
            <p:ph type="sldNum" sz="quarter" idx="12"/>
          </p:nvPr>
        </p:nvSpPr>
        <p:spPr/>
        <p:txBody>
          <a:bodyPr/>
          <a:lstStyle/>
          <a:p>
            <a:fld id="{A0EC8638-D38E-4C5B-8C11-DA859CF37C29}" type="slidenum">
              <a:rPr lang="en-US" smtClean="0"/>
              <a:t>20</a:t>
            </a:fld>
            <a:endParaRPr lang="en-US"/>
          </a:p>
        </p:txBody>
      </p:sp>
      <p:graphicFrame>
        <p:nvGraphicFramePr>
          <p:cNvPr id="5" name="Table 5">
            <a:extLst>
              <a:ext uri="{FF2B5EF4-FFF2-40B4-BE49-F238E27FC236}">
                <a16:creationId xmlns:a16="http://schemas.microsoft.com/office/drawing/2014/main" id="{646CAFA3-3E28-3EFF-6F2C-19760F5A59B9}"/>
              </a:ext>
            </a:extLst>
          </p:cNvPr>
          <p:cNvGraphicFramePr>
            <a:graphicFrameLocks noGrp="1"/>
          </p:cNvGraphicFramePr>
          <p:nvPr>
            <p:extLst>
              <p:ext uri="{D42A27DB-BD31-4B8C-83A1-F6EECF244321}">
                <p14:modId xmlns:p14="http://schemas.microsoft.com/office/powerpoint/2010/main" val="2180878369"/>
              </p:ext>
            </p:extLst>
          </p:nvPr>
        </p:nvGraphicFramePr>
        <p:xfrm>
          <a:off x="630081" y="1083046"/>
          <a:ext cx="10893347" cy="5674770"/>
        </p:xfrm>
        <a:graphic>
          <a:graphicData uri="http://schemas.openxmlformats.org/drawingml/2006/table">
            <a:tbl>
              <a:tblPr firstRow="1" bandRow="1">
                <a:tableStyleId>{5C22544A-7EE6-4342-B048-85BDC9FD1C3A}</a:tableStyleId>
              </a:tblPr>
              <a:tblGrid>
                <a:gridCol w="1955047">
                  <a:extLst>
                    <a:ext uri="{9D8B030D-6E8A-4147-A177-3AD203B41FA5}">
                      <a16:colId xmlns:a16="http://schemas.microsoft.com/office/drawing/2014/main" val="3912944744"/>
                    </a:ext>
                  </a:extLst>
                </a:gridCol>
                <a:gridCol w="1063847">
                  <a:extLst>
                    <a:ext uri="{9D8B030D-6E8A-4147-A177-3AD203B41FA5}">
                      <a16:colId xmlns:a16="http://schemas.microsoft.com/office/drawing/2014/main" val="1762592373"/>
                    </a:ext>
                  </a:extLst>
                </a:gridCol>
                <a:gridCol w="807759">
                  <a:extLst>
                    <a:ext uri="{9D8B030D-6E8A-4147-A177-3AD203B41FA5}">
                      <a16:colId xmlns:a16="http://schemas.microsoft.com/office/drawing/2014/main" val="1843014064"/>
                    </a:ext>
                  </a:extLst>
                </a:gridCol>
                <a:gridCol w="842894">
                  <a:extLst>
                    <a:ext uri="{9D8B030D-6E8A-4147-A177-3AD203B41FA5}">
                      <a16:colId xmlns:a16="http://schemas.microsoft.com/office/drawing/2014/main" val="41569760"/>
                    </a:ext>
                  </a:extLst>
                </a:gridCol>
                <a:gridCol w="1148528">
                  <a:extLst>
                    <a:ext uri="{9D8B030D-6E8A-4147-A177-3AD203B41FA5}">
                      <a16:colId xmlns:a16="http://schemas.microsoft.com/office/drawing/2014/main" val="3162159842"/>
                    </a:ext>
                  </a:extLst>
                </a:gridCol>
                <a:gridCol w="5075272">
                  <a:extLst>
                    <a:ext uri="{9D8B030D-6E8A-4147-A177-3AD203B41FA5}">
                      <a16:colId xmlns:a16="http://schemas.microsoft.com/office/drawing/2014/main" val="3451066905"/>
                    </a:ext>
                  </a:extLst>
                </a:gridCol>
              </a:tblGrid>
              <a:tr h="371251">
                <a:tc>
                  <a:txBody>
                    <a:bodyPr/>
                    <a:lstStyle/>
                    <a:p>
                      <a:pPr lvl="0">
                        <a:buNone/>
                      </a:pPr>
                      <a:r>
                        <a:rPr lang="en-US" sz="1100" b="1" i="0" u="none" strike="noStrike" noProof="0">
                          <a:latin typeface="Calibri"/>
                        </a:rPr>
                        <a:t>Grant Name</a:t>
                      </a:r>
                      <a:endParaRPr lang="en-US"/>
                    </a:p>
                  </a:txBody>
                  <a:tcPr/>
                </a:tc>
                <a:tc>
                  <a:txBody>
                    <a:bodyPr/>
                    <a:lstStyle/>
                    <a:p>
                      <a:pPr lvl="0">
                        <a:buNone/>
                      </a:pPr>
                      <a:r>
                        <a:rPr lang="en-US" sz="1100" b="1" i="0" u="none" strike="noStrike" noProof="0">
                          <a:latin typeface="Calibri"/>
                        </a:rPr>
                        <a:t>Award Amount</a:t>
                      </a:r>
                    </a:p>
                  </a:txBody>
                  <a:tcPr/>
                </a:tc>
                <a:tc>
                  <a:txBody>
                    <a:bodyPr/>
                    <a:lstStyle/>
                    <a:p>
                      <a:pPr lvl="0">
                        <a:buNone/>
                      </a:pPr>
                      <a:r>
                        <a:rPr lang="en-US" sz="1100"/>
                        <a:t>Start Date</a:t>
                      </a:r>
                    </a:p>
                  </a:txBody>
                  <a:tcPr/>
                </a:tc>
                <a:tc>
                  <a:txBody>
                    <a:bodyPr/>
                    <a:lstStyle/>
                    <a:p>
                      <a:r>
                        <a:rPr lang="en-US" sz="1100"/>
                        <a:t>End Date</a:t>
                      </a:r>
                    </a:p>
                  </a:txBody>
                  <a:tcPr/>
                </a:tc>
                <a:tc>
                  <a:txBody>
                    <a:bodyPr/>
                    <a:lstStyle/>
                    <a:p>
                      <a:pPr lvl="0">
                        <a:buNone/>
                      </a:pPr>
                      <a:r>
                        <a:rPr lang="en-US" sz="1100"/>
                        <a:t>Type of Funding</a:t>
                      </a:r>
                    </a:p>
                  </a:txBody>
                  <a:tcPr/>
                </a:tc>
                <a:tc>
                  <a:txBody>
                    <a:bodyPr/>
                    <a:lstStyle/>
                    <a:p>
                      <a:pPr lvl="0">
                        <a:buNone/>
                      </a:pPr>
                      <a:r>
                        <a:rPr lang="en-US" sz="1100" b="1" i="0" u="none" strike="noStrike" noProof="0">
                          <a:latin typeface="Calibri"/>
                        </a:rPr>
                        <a:t>Synopsis</a:t>
                      </a:r>
                      <a:endParaRPr lang="en-US" sz="1100"/>
                    </a:p>
                  </a:txBody>
                  <a:tcPr/>
                </a:tc>
                <a:extLst>
                  <a:ext uri="{0D108BD9-81ED-4DB2-BD59-A6C34878D82A}">
                    <a16:rowId xmlns:a16="http://schemas.microsoft.com/office/drawing/2014/main" val="472148735"/>
                  </a:ext>
                </a:extLst>
              </a:tr>
              <a:tr h="348048">
                <a:tc>
                  <a:txBody>
                    <a:bodyPr/>
                    <a:lstStyle/>
                    <a:p>
                      <a:pPr lvl="0">
                        <a:buNone/>
                      </a:pPr>
                      <a:r>
                        <a:rPr lang="en-US" sz="900" b="0" i="0" u="none" strike="noStrike" noProof="0">
                          <a:latin typeface="Calibri"/>
                        </a:rPr>
                        <a:t>Helmsley Charitable Trust – Private Funding</a:t>
                      </a:r>
                      <a:endParaRPr lang="en-US"/>
                    </a:p>
                  </a:txBody>
                  <a:tcPr/>
                </a:tc>
                <a:tc>
                  <a:txBody>
                    <a:bodyPr/>
                    <a:lstStyle/>
                    <a:p>
                      <a:r>
                        <a:rPr lang="en-US" sz="900"/>
                        <a:t>$3,800,000.00</a:t>
                      </a:r>
                    </a:p>
                  </a:txBody>
                  <a:tcPr/>
                </a:tc>
                <a:tc>
                  <a:txBody>
                    <a:bodyPr/>
                    <a:lstStyle/>
                    <a:p>
                      <a:pPr lvl="0">
                        <a:buNone/>
                      </a:pPr>
                      <a:r>
                        <a:rPr lang="en-US" sz="900"/>
                        <a:t>7/1/2022</a:t>
                      </a:r>
                    </a:p>
                  </a:txBody>
                  <a:tcPr/>
                </a:tc>
                <a:tc>
                  <a:txBody>
                    <a:bodyPr/>
                    <a:lstStyle/>
                    <a:p>
                      <a:r>
                        <a:rPr lang="en-US" sz="900"/>
                        <a:t>6/30/2023</a:t>
                      </a:r>
                    </a:p>
                  </a:txBody>
                  <a:tcPr/>
                </a:tc>
                <a:tc>
                  <a:txBody>
                    <a:bodyPr/>
                    <a:lstStyle/>
                    <a:p>
                      <a:pPr lvl="0">
                        <a:buNone/>
                      </a:pPr>
                      <a:r>
                        <a:rPr lang="en-US" sz="900"/>
                        <a:t>One-time Funding</a:t>
                      </a:r>
                    </a:p>
                  </a:txBody>
                  <a:tcPr/>
                </a:tc>
                <a:tc>
                  <a:txBody>
                    <a:bodyPr/>
                    <a:lstStyle/>
                    <a:p>
                      <a:pPr lvl="0">
                        <a:buNone/>
                      </a:pPr>
                      <a:r>
                        <a:rPr lang="en-US" sz="900" b="0" i="0" u="none" strike="noStrike" noProof="0">
                          <a:latin typeface="Calibri"/>
                        </a:rPr>
                        <a:t>Avel </a:t>
                      </a:r>
                      <a:r>
                        <a:rPr lang="en-US" sz="900" b="0" i="0" u="none" strike="noStrike" noProof="0" err="1">
                          <a:latin typeface="Calibri"/>
                        </a:rPr>
                        <a:t>Ecare</a:t>
                      </a:r>
                      <a:r>
                        <a:rPr lang="en-US" sz="900" b="0" i="0" u="none" strike="noStrike" noProof="0">
                          <a:latin typeface="Calibri"/>
                        </a:rPr>
                        <a:t> will be partnering with DPBH to provide 24/7 access telehealth services for behavioral health crisis to rural law enforcement officers via IPAD technology</a:t>
                      </a:r>
                      <a:endParaRPr lang="en-US"/>
                    </a:p>
                  </a:txBody>
                  <a:tcPr/>
                </a:tc>
                <a:extLst>
                  <a:ext uri="{0D108BD9-81ED-4DB2-BD59-A6C34878D82A}">
                    <a16:rowId xmlns:a16="http://schemas.microsoft.com/office/drawing/2014/main" val="332985542"/>
                  </a:ext>
                </a:extLst>
              </a:tr>
              <a:tr h="348048">
                <a:tc>
                  <a:txBody>
                    <a:bodyPr/>
                    <a:lstStyle/>
                    <a:p>
                      <a:pPr lvl="0">
                        <a:buNone/>
                      </a:pPr>
                      <a:r>
                        <a:rPr lang="en-US" sz="900" b="0" i="0" u="none" strike="noStrike" noProof="0">
                          <a:latin typeface="Calibri"/>
                        </a:rPr>
                        <a:t>988 Cooperative Agreement</a:t>
                      </a:r>
                      <a:endParaRPr lang="en-US"/>
                    </a:p>
                  </a:txBody>
                  <a:tcPr/>
                </a:tc>
                <a:tc>
                  <a:txBody>
                    <a:bodyPr/>
                    <a:lstStyle/>
                    <a:p>
                      <a:r>
                        <a:rPr lang="en-US" sz="900"/>
                        <a:t>$457,407.00</a:t>
                      </a:r>
                    </a:p>
                  </a:txBody>
                  <a:tcPr/>
                </a:tc>
                <a:tc>
                  <a:txBody>
                    <a:bodyPr/>
                    <a:lstStyle/>
                    <a:p>
                      <a:pPr lvl="0">
                        <a:buNone/>
                      </a:pPr>
                      <a:r>
                        <a:rPr lang="en-US" sz="900"/>
                        <a:t>4/30/2022</a:t>
                      </a:r>
                    </a:p>
                  </a:txBody>
                  <a:tcPr/>
                </a:tc>
                <a:tc>
                  <a:txBody>
                    <a:bodyPr/>
                    <a:lstStyle/>
                    <a:p>
                      <a:r>
                        <a:rPr lang="en-US" sz="900"/>
                        <a:t>4/29/2023</a:t>
                      </a:r>
                    </a:p>
                  </a:txBody>
                  <a:tcPr/>
                </a:tc>
                <a:tc>
                  <a:txBody>
                    <a:bodyPr/>
                    <a:lstStyle/>
                    <a:p>
                      <a:pPr lvl="0">
                        <a:buNone/>
                      </a:pPr>
                      <a:endParaRPr lang="en-US" sz="900" b="0" i="0" u="none" strike="noStrike" kern="1200" baseline="0">
                        <a:solidFill>
                          <a:schemeClr val="dk1"/>
                        </a:solidFill>
                        <a:latin typeface="+mn-lt"/>
                        <a:ea typeface="+mn-ea"/>
                        <a:cs typeface="+mn-cs"/>
                      </a:endParaRPr>
                    </a:p>
                    <a:p>
                      <a:pPr lvl="0">
                        <a:buNone/>
                      </a:pPr>
                      <a:r>
                        <a:rPr lang="en-US" sz="900" b="0" i="0" u="none" strike="noStrike" noProof="0">
                          <a:latin typeface="Calibri"/>
                        </a:rPr>
                        <a:t>One-time Funding</a:t>
                      </a:r>
                      <a:endParaRPr lang="en-US"/>
                    </a:p>
                  </a:txBody>
                  <a:tcPr/>
                </a:tc>
                <a:tc>
                  <a:txBody>
                    <a:bodyPr/>
                    <a:lstStyle/>
                    <a:p>
                      <a:pPr lvl="0">
                        <a:buNone/>
                      </a:pPr>
                      <a:r>
                        <a:rPr lang="en-US" sz="900" b="0" i="0" u="none" strike="noStrike" noProof="0">
                          <a:solidFill>
                            <a:schemeClr val="dk1"/>
                          </a:solidFill>
                          <a:latin typeface="Calibri"/>
                        </a:rPr>
                        <a:t>Crisis Support Services of NV will work with the DPBH for the lifeline crisis centers to maintain and expand the workforce to respond to an increase in lifeline call volume due to 988 implementation </a:t>
                      </a:r>
                      <a:endParaRPr lang="en-US"/>
                    </a:p>
                  </a:txBody>
                  <a:tcPr/>
                </a:tc>
                <a:extLst>
                  <a:ext uri="{0D108BD9-81ED-4DB2-BD59-A6C34878D82A}">
                    <a16:rowId xmlns:a16="http://schemas.microsoft.com/office/drawing/2014/main" val="1456293808"/>
                  </a:ext>
                </a:extLst>
              </a:tr>
              <a:tr h="603284">
                <a:tc>
                  <a:txBody>
                    <a:bodyPr/>
                    <a:lstStyle/>
                    <a:p>
                      <a:pPr lvl="0">
                        <a:buNone/>
                      </a:pPr>
                      <a:r>
                        <a:rPr lang="en-US" sz="900" b="0" i="0" u="none" strike="noStrike" noProof="0">
                          <a:latin typeface="Calibri"/>
                        </a:rPr>
                        <a:t>Governor’s Finance Office (GFO) American Rescue Plan (ARPA)</a:t>
                      </a:r>
                      <a:endParaRPr lang="en-US"/>
                    </a:p>
                  </a:txBody>
                  <a:tcPr/>
                </a:tc>
                <a:tc>
                  <a:txBody>
                    <a:bodyPr/>
                    <a:lstStyle/>
                    <a:p>
                      <a:r>
                        <a:rPr lang="en-US" sz="900"/>
                        <a:t>$1,995,730.00</a:t>
                      </a:r>
                    </a:p>
                  </a:txBody>
                  <a:tcPr/>
                </a:tc>
                <a:tc>
                  <a:txBody>
                    <a:bodyPr/>
                    <a:lstStyle/>
                    <a:p>
                      <a:pPr lvl="0">
                        <a:buNone/>
                      </a:pPr>
                      <a:r>
                        <a:rPr lang="en-US" sz="900"/>
                        <a:t>12/1/2022</a:t>
                      </a:r>
                    </a:p>
                  </a:txBody>
                  <a:tcPr/>
                </a:tc>
                <a:tc>
                  <a:txBody>
                    <a:bodyPr/>
                    <a:lstStyle/>
                    <a:p>
                      <a:r>
                        <a:rPr lang="en-US" sz="900"/>
                        <a:t>11/30/2023</a:t>
                      </a:r>
                    </a:p>
                  </a:txBody>
                  <a:tcPr/>
                </a:tc>
                <a:tc>
                  <a:txBody>
                    <a:bodyPr/>
                    <a:lstStyle/>
                    <a:p>
                      <a:pPr lvl="0">
                        <a:buNone/>
                      </a:pPr>
                      <a:r>
                        <a:rPr lang="en-US" sz="900" b="0" i="0" u="none" strike="noStrike" kern="1200" baseline="0" noProof="0"/>
                        <a:t>One-time Funding</a:t>
                      </a:r>
                      <a:endParaRPr lang="en-US"/>
                    </a:p>
                  </a:txBody>
                  <a:tcPr/>
                </a:tc>
                <a:tc>
                  <a:txBody>
                    <a:bodyPr/>
                    <a:lstStyle/>
                    <a:p>
                      <a:pPr lvl="0">
                        <a:buNone/>
                      </a:pPr>
                      <a:r>
                        <a:rPr lang="en-US" sz="900" b="0" i="0" u="none" strike="noStrike" kern="1200" baseline="0" noProof="0">
                          <a:solidFill>
                            <a:schemeClr val="dk1"/>
                          </a:solidFill>
                          <a:latin typeface="Calibri"/>
                        </a:rPr>
                        <a:t>CASAT will work with the DPBH to transition the NRP into their supervision. CASAT will supervise, recruit and train 16 new Resilience Ambassadors candidates that will be placed in community organizations to promote resilience efforts and support Nevadans to navigate and access resources and services referrals experienced adversity. </a:t>
                      </a:r>
                      <a:endParaRPr lang="en-US"/>
                    </a:p>
                  </a:txBody>
                  <a:tcPr/>
                </a:tc>
                <a:extLst>
                  <a:ext uri="{0D108BD9-81ED-4DB2-BD59-A6C34878D82A}">
                    <a16:rowId xmlns:a16="http://schemas.microsoft.com/office/drawing/2014/main" val="3363821454"/>
                  </a:ext>
                </a:extLst>
              </a:tr>
              <a:tr h="348048">
                <a:tc>
                  <a:txBody>
                    <a:bodyPr/>
                    <a:lstStyle/>
                    <a:p>
                      <a:pPr lvl="0">
                        <a:buNone/>
                      </a:pPr>
                      <a:r>
                        <a:rPr lang="en-US" sz="900" b="0" i="0" u="none" strike="noStrike" noProof="0">
                          <a:latin typeface="Calibri"/>
                        </a:rPr>
                        <a:t>NV Department of Agriculture</a:t>
                      </a:r>
                      <a:endParaRPr lang="en-US"/>
                    </a:p>
                  </a:txBody>
                  <a:tcPr/>
                </a:tc>
                <a:tc>
                  <a:txBody>
                    <a:bodyPr/>
                    <a:lstStyle/>
                    <a:p>
                      <a:r>
                        <a:rPr lang="en-US" sz="900"/>
                        <a:t>$454,405.00</a:t>
                      </a:r>
                    </a:p>
                  </a:txBody>
                  <a:tcPr/>
                </a:tc>
                <a:tc>
                  <a:txBody>
                    <a:bodyPr/>
                    <a:lstStyle/>
                    <a:p>
                      <a:pPr lvl="0">
                        <a:buNone/>
                      </a:pPr>
                      <a:r>
                        <a:rPr lang="en-US" sz="900"/>
                        <a:t>12/1/2022</a:t>
                      </a:r>
                    </a:p>
                  </a:txBody>
                  <a:tcPr/>
                </a:tc>
                <a:tc>
                  <a:txBody>
                    <a:bodyPr/>
                    <a:lstStyle/>
                    <a:p>
                      <a:r>
                        <a:rPr lang="en-US" sz="900"/>
                        <a:t>11/30/2023</a:t>
                      </a:r>
                    </a:p>
                  </a:txBody>
                  <a:tcPr/>
                </a:tc>
                <a:tc>
                  <a:txBody>
                    <a:bodyPr/>
                    <a:lstStyle/>
                    <a:p>
                      <a:pPr lvl="0">
                        <a:buNone/>
                      </a:pPr>
                      <a:r>
                        <a:rPr lang="en-US" sz="900" b="0" i="0" u="none" strike="noStrike" kern="1200" baseline="0" noProof="0"/>
                        <a:t>One-time Funding</a:t>
                      </a:r>
                      <a:endParaRPr lang="en-US"/>
                    </a:p>
                    <a:p>
                      <a:pPr lvl="0">
                        <a:buNone/>
                      </a:pPr>
                      <a:endParaRPr lang="en-US" sz="900"/>
                    </a:p>
                  </a:txBody>
                  <a:tcPr/>
                </a:tc>
                <a:tc>
                  <a:txBody>
                    <a:bodyPr/>
                    <a:lstStyle/>
                    <a:p>
                      <a:pPr lvl="0">
                        <a:buNone/>
                      </a:pPr>
                      <a:r>
                        <a:rPr lang="en-US" sz="900" b="0" i="0" u="none" strike="noStrike" noProof="0">
                          <a:solidFill>
                            <a:schemeClr val="dk1"/>
                          </a:solidFill>
                          <a:latin typeface="Calibri"/>
                        </a:rPr>
                        <a:t>To execute and agreement to implement and fund the Nevada DHHS farm and ranch stress network.</a:t>
                      </a:r>
                      <a:endParaRPr lang="en-US"/>
                    </a:p>
                  </a:txBody>
                  <a:tcPr/>
                </a:tc>
                <a:extLst>
                  <a:ext uri="{0D108BD9-81ED-4DB2-BD59-A6C34878D82A}">
                    <a16:rowId xmlns:a16="http://schemas.microsoft.com/office/drawing/2014/main" val="1383895666"/>
                  </a:ext>
                </a:extLst>
              </a:tr>
              <a:tr h="348048">
                <a:tc>
                  <a:txBody>
                    <a:bodyPr/>
                    <a:lstStyle/>
                    <a:p>
                      <a:pPr lvl="0">
                        <a:buNone/>
                      </a:pPr>
                      <a:r>
                        <a:rPr lang="en-US" sz="900" b="0" i="0" u="none" strike="noStrike" noProof="0">
                          <a:latin typeface="Calibri"/>
                        </a:rPr>
                        <a:t>Health Disparity Funds from CDHP</a:t>
                      </a:r>
                      <a:endParaRPr lang="en-US"/>
                    </a:p>
                  </a:txBody>
                  <a:tcPr/>
                </a:tc>
                <a:tc>
                  <a:txBody>
                    <a:bodyPr/>
                    <a:lstStyle/>
                    <a:p>
                      <a:r>
                        <a:rPr lang="en-US" sz="900"/>
                        <a:t>$454,405.00</a:t>
                      </a:r>
                    </a:p>
                  </a:txBody>
                  <a:tcPr/>
                </a:tc>
                <a:tc>
                  <a:txBody>
                    <a:bodyPr/>
                    <a:lstStyle/>
                    <a:p>
                      <a:pPr lvl="0">
                        <a:buNone/>
                      </a:pPr>
                      <a:r>
                        <a:rPr lang="en-US" sz="900"/>
                        <a:t>7/1/2021</a:t>
                      </a:r>
                    </a:p>
                  </a:txBody>
                  <a:tcPr/>
                </a:tc>
                <a:tc>
                  <a:txBody>
                    <a:bodyPr/>
                    <a:lstStyle/>
                    <a:p>
                      <a:r>
                        <a:rPr lang="en-US" sz="900"/>
                        <a:t>5/31/2023</a:t>
                      </a:r>
                    </a:p>
                  </a:txBody>
                  <a:tcPr/>
                </a:tc>
                <a:tc>
                  <a:txBody>
                    <a:bodyPr/>
                    <a:lstStyle/>
                    <a:p>
                      <a:pPr lvl="0">
                        <a:buNone/>
                      </a:pPr>
                      <a:endParaRPr lang="en-US" sz="900" b="0" i="0" u="none" strike="noStrike" kern="1200" baseline="0">
                        <a:solidFill>
                          <a:schemeClr val="dk1"/>
                        </a:solidFill>
                        <a:latin typeface="+mn-lt"/>
                        <a:ea typeface="+mn-ea"/>
                        <a:cs typeface="+mn-cs"/>
                      </a:endParaRPr>
                    </a:p>
                    <a:p>
                      <a:pPr lvl="0">
                        <a:buNone/>
                      </a:pPr>
                      <a:r>
                        <a:rPr lang="en-US" sz="900" b="0" i="0" u="none" strike="noStrike" noProof="0">
                          <a:latin typeface="Calibri"/>
                        </a:rPr>
                        <a:t>One-time Funding</a:t>
                      </a:r>
                      <a:endParaRPr lang="en-US"/>
                    </a:p>
                  </a:txBody>
                  <a:tcPr/>
                </a:tc>
                <a:tc>
                  <a:txBody>
                    <a:bodyPr/>
                    <a:lstStyle/>
                    <a:p>
                      <a:pPr lvl="0">
                        <a:buNone/>
                      </a:pPr>
                      <a:r>
                        <a:rPr lang="en-US" sz="900" b="0" i="0" u="none" strike="noStrike" noProof="0">
                          <a:solidFill>
                            <a:schemeClr val="dk1"/>
                          </a:solidFill>
                          <a:latin typeface="Calibri"/>
                        </a:rPr>
                        <a:t>The purpose of the MOU is to decrease known health disparities and promote health equity.</a:t>
                      </a:r>
                      <a:endParaRPr lang="en-US"/>
                    </a:p>
                  </a:txBody>
                  <a:tcPr/>
                </a:tc>
                <a:extLst>
                  <a:ext uri="{0D108BD9-81ED-4DB2-BD59-A6C34878D82A}">
                    <a16:rowId xmlns:a16="http://schemas.microsoft.com/office/drawing/2014/main" val="1232331551"/>
                  </a:ext>
                </a:extLst>
              </a:tr>
              <a:tr h="603284">
                <a:tc>
                  <a:txBody>
                    <a:bodyPr/>
                    <a:lstStyle/>
                    <a:p>
                      <a:pPr lvl="0">
                        <a:buNone/>
                      </a:pPr>
                      <a:r>
                        <a:rPr lang="en-US" sz="900" b="0" i="0" u="none" strike="noStrike" noProof="0">
                          <a:latin typeface="Calibri"/>
                        </a:rPr>
                        <a:t>SAPTA COVID ER Grant</a:t>
                      </a:r>
                      <a:endParaRPr lang="en-US"/>
                    </a:p>
                  </a:txBody>
                  <a:tcPr/>
                </a:tc>
                <a:tc>
                  <a:txBody>
                    <a:bodyPr/>
                    <a:lstStyle/>
                    <a:p>
                      <a:r>
                        <a:rPr lang="en-US" sz="900"/>
                        <a:t>$4,703,219.00</a:t>
                      </a:r>
                    </a:p>
                  </a:txBody>
                  <a:tcPr/>
                </a:tc>
                <a:tc>
                  <a:txBody>
                    <a:bodyPr/>
                    <a:lstStyle/>
                    <a:p>
                      <a:pPr lvl="0">
                        <a:buNone/>
                      </a:pPr>
                      <a:r>
                        <a:rPr lang="en-US" sz="900"/>
                        <a:t>2/1/2023</a:t>
                      </a:r>
                    </a:p>
                  </a:txBody>
                  <a:tcPr/>
                </a:tc>
                <a:tc>
                  <a:txBody>
                    <a:bodyPr/>
                    <a:lstStyle/>
                    <a:p>
                      <a:r>
                        <a:rPr lang="en-US" sz="900"/>
                        <a:t>5/31/2023</a:t>
                      </a:r>
                    </a:p>
                  </a:txBody>
                  <a:tcPr/>
                </a:tc>
                <a:tc>
                  <a:txBody>
                    <a:bodyPr/>
                    <a:lstStyle/>
                    <a:p>
                      <a:pPr lvl="0">
                        <a:buNone/>
                      </a:pPr>
                      <a:r>
                        <a:rPr lang="en-US" sz="900" b="0" i="0" u="none" strike="noStrike" kern="1200" baseline="0" noProof="0"/>
                        <a:t>One-time Funding</a:t>
                      </a:r>
                      <a:endParaRPr lang="en-US"/>
                    </a:p>
                  </a:txBody>
                  <a:tcPr/>
                </a:tc>
                <a:tc>
                  <a:txBody>
                    <a:bodyPr/>
                    <a:lstStyle/>
                    <a:p>
                      <a:pPr lvl="0">
                        <a:buNone/>
                      </a:pPr>
                      <a:r>
                        <a:rPr lang="en-US" sz="900" b="0" i="0" u="none" strike="noStrike" kern="1200" baseline="0" noProof="0">
                          <a:solidFill>
                            <a:schemeClr val="dk1"/>
                          </a:solidFill>
                          <a:latin typeface="Calibri"/>
                        </a:rPr>
                        <a:t>Provide recovery  support services and crisis mental health services. These services will include  include six individuals trained in resiliency suicide prevention, resource referral, and one case manager. Two NOGAs were received. </a:t>
                      </a:r>
                      <a:endParaRPr lang="en-US" sz="900" b="0" i="0" u="none" strike="noStrike" kern="1200" baseline="0" noProof="0"/>
                    </a:p>
                    <a:p>
                      <a:pPr lvl="0">
                        <a:buNone/>
                      </a:pPr>
                      <a:r>
                        <a:rPr lang="en-US" sz="900" b="0" i="0" u="none" strike="noStrike" kern="1200" baseline="0" noProof="0">
                          <a:solidFill>
                            <a:schemeClr val="dk1"/>
                          </a:solidFill>
                          <a:latin typeface="Calibri"/>
                        </a:rPr>
                        <a:t>STATUTORY AUTHORITY EM COVID 19 IS AUTHORIZED UNDER 501 (O) OF THE PHS ACT. According to the NOGAs, the money was split between MH and BH. </a:t>
                      </a:r>
                      <a:endParaRPr lang="en-US"/>
                    </a:p>
                  </a:txBody>
                  <a:tcPr/>
                </a:tc>
                <a:extLst>
                  <a:ext uri="{0D108BD9-81ED-4DB2-BD59-A6C34878D82A}">
                    <a16:rowId xmlns:a16="http://schemas.microsoft.com/office/drawing/2014/main" val="2665522156"/>
                  </a:ext>
                </a:extLst>
              </a:tr>
              <a:tr h="858520">
                <a:tc>
                  <a:txBody>
                    <a:bodyPr/>
                    <a:lstStyle/>
                    <a:p>
                      <a:pPr lvl="0">
                        <a:buNone/>
                      </a:pPr>
                      <a:r>
                        <a:rPr lang="en-US" sz="900" b="0" i="0" u="none" strike="noStrike" noProof="0">
                          <a:latin typeface="Calibri"/>
                        </a:rPr>
                        <a:t>ARPA Funds – Governor’s Office – Crisis Stabilization Centers</a:t>
                      </a:r>
                      <a:endParaRPr lang="en-US"/>
                    </a:p>
                  </a:txBody>
                  <a:tcPr/>
                </a:tc>
                <a:tc>
                  <a:txBody>
                    <a:bodyPr/>
                    <a:lstStyle/>
                    <a:p>
                      <a:r>
                        <a:rPr lang="en-US" sz="900"/>
                        <a:t>$20,000,000.00</a:t>
                      </a:r>
                    </a:p>
                  </a:txBody>
                  <a:tcPr/>
                </a:tc>
                <a:tc>
                  <a:txBody>
                    <a:bodyPr/>
                    <a:lstStyle/>
                    <a:p>
                      <a:pPr lvl="0">
                        <a:buNone/>
                      </a:pPr>
                      <a:r>
                        <a:rPr lang="en-US" sz="900"/>
                        <a:t>7/1/2022</a:t>
                      </a:r>
                    </a:p>
                  </a:txBody>
                  <a:tcPr/>
                </a:tc>
                <a:tc>
                  <a:txBody>
                    <a:bodyPr/>
                    <a:lstStyle/>
                    <a:p>
                      <a:r>
                        <a:rPr lang="en-US" sz="900"/>
                        <a:t>5/31/2023</a:t>
                      </a:r>
                    </a:p>
                  </a:txBody>
                  <a:tcPr/>
                </a:tc>
                <a:tc>
                  <a:txBody>
                    <a:bodyPr/>
                    <a:lstStyle/>
                    <a:p>
                      <a:pPr lvl="0">
                        <a:buNone/>
                      </a:pPr>
                      <a:r>
                        <a:rPr lang="en-US" sz="900" b="0" i="0" u="none" strike="noStrike" kern="1200" baseline="0" noProof="0"/>
                        <a:t>One-time Funding</a:t>
                      </a:r>
                      <a:endParaRPr lang="en-US"/>
                    </a:p>
                  </a:txBody>
                  <a:tcPr/>
                </a:tc>
                <a:tc>
                  <a:txBody>
                    <a:bodyPr/>
                    <a:lstStyle/>
                    <a:p>
                      <a:pPr lvl="0">
                        <a:buNone/>
                      </a:pPr>
                      <a:r>
                        <a:rPr lang="en-US" sz="900" b="0" i="0" u="none" strike="noStrike" kern="1200" baseline="0" noProof="0">
                          <a:solidFill>
                            <a:schemeClr val="dk1"/>
                          </a:solidFill>
                          <a:latin typeface="Calibri"/>
                        </a:rPr>
                        <a:t>Funding for infrastructure, tenant improvement and operational costs to establish crisis stabilizations centers for children, youth and families. Provide recovery services and crisis mental health for proposed, which includes six individuals trained in resiliency suicide prevention, resource referral, and one case manager. Two NOGAs were received. </a:t>
                      </a:r>
                      <a:endParaRPr lang="en-US" sz="900" b="0" i="0" u="none" strike="noStrike" kern="1200" baseline="0" noProof="0"/>
                    </a:p>
                    <a:p>
                      <a:pPr lvl="0">
                        <a:buNone/>
                      </a:pPr>
                      <a:r>
                        <a:rPr lang="en-US" sz="900" b="0" i="0" u="none" strike="noStrike" kern="1200" baseline="0" noProof="0">
                          <a:solidFill>
                            <a:schemeClr val="dk1"/>
                          </a:solidFill>
                          <a:latin typeface="Calibri"/>
                        </a:rPr>
                        <a:t>STATUTORY AUTHORITY EM COVID 19 IS AUTHORIZED UNDER 501 (O) OF THE PHS ACT. According to the NOGAs, the money was split between MH and BH. </a:t>
                      </a:r>
                      <a:endParaRPr lang="en-US"/>
                    </a:p>
                  </a:txBody>
                  <a:tcPr/>
                </a:tc>
                <a:extLst>
                  <a:ext uri="{0D108BD9-81ED-4DB2-BD59-A6C34878D82A}">
                    <a16:rowId xmlns:a16="http://schemas.microsoft.com/office/drawing/2014/main" val="1367718849"/>
                  </a:ext>
                </a:extLst>
              </a:tr>
              <a:tr h="348048">
                <a:tc>
                  <a:txBody>
                    <a:bodyPr/>
                    <a:lstStyle/>
                    <a:p>
                      <a:pPr marL="0" lvl="0" indent="0" algn="l">
                        <a:lnSpc>
                          <a:spcPct val="100000"/>
                        </a:lnSpc>
                        <a:spcBef>
                          <a:spcPts val="0"/>
                        </a:spcBef>
                        <a:spcAft>
                          <a:spcPts val="0"/>
                        </a:spcAft>
                        <a:buNone/>
                      </a:pPr>
                      <a:r>
                        <a:rPr lang="en-US" sz="900" b="0" i="0" u="none" strike="noStrike" noProof="0">
                          <a:latin typeface="Calibri"/>
                        </a:rPr>
                        <a:t>ARPA Funds – Governor’s Office – Crisis Billing</a:t>
                      </a:r>
                      <a:endParaRPr lang="en-US"/>
                    </a:p>
                  </a:txBody>
                  <a:tcPr/>
                </a:tc>
                <a:tc>
                  <a:txBody>
                    <a:bodyPr/>
                    <a:lstStyle/>
                    <a:p>
                      <a:r>
                        <a:rPr lang="en-US" sz="900"/>
                        <a:t>$10,000,000.00</a:t>
                      </a:r>
                    </a:p>
                  </a:txBody>
                  <a:tcPr/>
                </a:tc>
                <a:tc>
                  <a:txBody>
                    <a:bodyPr/>
                    <a:lstStyle/>
                    <a:p>
                      <a:pPr lvl="0">
                        <a:buNone/>
                      </a:pPr>
                      <a:r>
                        <a:rPr lang="en-US" sz="900"/>
                        <a:t>7/1/2022</a:t>
                      </a:r>
                    </a:p>
                  </a:txBody>
                  <a:tcPr/>
                </a:tc>
                <a:tc>
                  <a:txBody>
                    <a:bodyPr/>
                    <a:lstStyle/>
                    <a:p>
                      <a:r>
                        <a:rPr lang="en-US" sz="900"/>
                        <a:t>6/30/2024</a:t>
                      </a:r>
                    </a:p>
                  </a:txBody>
                  <a:tcPr/>
                </a:tc>
                <a:tc>
                  <a:txBody>
                    <a:bodyPr/>
                    <a:lstStyle/>
                    <a:p>
                      <a:pPr lvl="0">
                        <a:buNone/>
                      </a:pPr>
                      <a:r>
                        <a:rPr lang="en-US" sz="900" b="0" i="0" u="none" strike="noStrike" noProof="0">
                          <a:latin typeface="Calibri"/>
                        </a:rPr>
                        <a:t>One-time Funding</a:t>
                      </a:r>
                      <a:endParaRPr lang="en-US"/>
                    </a:p>
                  </a:txBody>
                  <a:tcPr/>
                </a:tc>
                <a:tc>
                  <a:txBody>
                    <a:bodyPr/>
                    <a:lstStyle/>
                    <a:p>
                      <a:pPr lvl="0">
                        <a:buNone/>
                      </a:pPr>
                      <a:r>
                        <a:rPr lang="en-US" sz="900" b="0" i="0" u="none" strike="noStrike" noProof="0">
                          <a:latin typeface="Calibri"/>
                        </a:rPr>
                        <a:t>Crisis Billing</a:t>
                      </a:r>
                      <a:endParaRPr lang="en-US"/>
                    </a:p>
                  </a:txBody>
                  <a:tcPr/>
                </a:tc>
                <a:extLst>
                  <a:ext uri="{0D108BD9-81ED-4DB2-BD59-A6C34878D82A}">
                    <a16:rowId xmlns:a16="http://schemas.microsoft.com/office/drawing/2014/main" val="4275882228"/>
                  </a:ext>
                </a:extLst>
              </a:tr>
              <a:tr h="348048">
                <a:tc>
                  <a:txBody>
                    <a:bodyPr/>
                    <a:lstStyle/>
                    <a:p>
                      <a:pPr marL="0" lvl="0" indent="0" algn="l">
                        <a:lnSpc>
                          <a:spcPct val="100000"/>
                        </a:lnSpc>
                        <a:spcBef>
                          <a:spcPts val="0"/>
                        </a:spcBef>
                        <a:spcAft>
                          <a:spcPts val="0"/>
                        </a:spcAft>
                        <a:buNone/>
                      </a:pPr>
                      <a:r>
                        <a:rPr lang="en-US" sz="900" b="0" i="0" u="none" strike="noStrike" noProof="0">
                          <a:latin typeface="Calibri"/>
                        </a:rPr>
                        <a:t>ARPA Funds – Governor’s Office – 988 Set Up</a:t>
                      </a:r>
                      <a:endParaRPr lang="en-US"/>
                    </a:p>
                  </a:txBody>
                  <a:tcPr/>
                </a:tc>
                <a:tc>
                  <a:txBody>
                    <a:bodyPr/>
                    <a:lstStyle/>
                    <a:p>
                      <a:r>
                        <a:rPr lang="en-US" sz="900"/>
                        <a:t>$3,500,000.00</a:t>
                      </a:r>
                    </a:p>
                  </a:txBody>
                  <a:tcPr/>
                </a:tc>
                <a:tc>
                  <a:txBody>
                    <a:bodyPr/>
                    <a:lstStyle/>
                    <a:p>
                      <a:pPr lvl="0">
                        <a:buNone/>
                      </a:pPr>
                      <a:r>
                        <a:rPr lang="en-US" sz="900"/>
                        <a:t>9/1/2022</a:t>
                      </a:r>
                    </a:p>
                  </a:txBody>
                  <a:tcPr/>
                </a:tc>
                <a:tc>
                  <a:txBody>
                    <a:bodyPr/>
                    <a:lstStyle/>
                    <a:p>
                      <a:r>
                        <a:rPr lang="en-US" sz="900"/>
                        <a:t>6/30/2024</a:t>
                      </a:r>
                    </a:p>
                  </a:txBody>
                  <a:tcPr/>
                </a:tc>
                <a:tc>
                  <a:txBody>
                    <a:bodyPr/>
                    <a:lstStyle/>
                    <a:p>
                      <a:pPr lvl="0">
                        <a:buNone/>
                      </a:pPr>
                      <a:r>
                        <a:rPr lang="en-US" sz="900" b="0" i="0" u="none" strike="noStrike" noProof="0">
                          <a:latin typeface="Calibri"/>
                        </a:rPr>
                        <a:t>One-time Funding</a:t>
                      </a:r>
                      <a:endParaRPr lang="en-US"/>
                    </a:p>
                  </a:txBody>
                  <a:tcPr/>
                </a:tc>
                <a:tc>
                  <a:txBody>
                    <a:bodyPr/>
                    <a:lstStyle/>
                    <a:p>
                      <a:pPr lvl="0">
                        <a:buNone/>
                      </a:pPr>
                      <a:r>
                        <a:rPr lang="en-US" sz="900" b="0" i="0" u="none" strike="noStrike" noProof="0">
                          <a:latin typeface="Calibri"/>
                        </a:rPr>
                        <a:t>Funds for the Initial Contact for Nevada’s Behavioral Health Crisis Care Hub.</a:t>
                      </a:r>
                      <a:endParaRPr lang="en-US"/>
                    </a:p>
                  </a:txBody>
                  <a:tcPr/>
                </a:tc>
                <a:extLst>
                  <a:ext uri="{0D108BD9-81ED-4DB2-BD59-A6C34878D82A}">
                    <a16:rowId xmlns:a16="http://schemas.microsoft.com/office/drawing/2014/main" val="4256823187"/>
                  </a:ext>
                </a:extLst>
              </a:tr>
              <a:tr h="487268">
                <a:tc>
                  <a:txBody>
                    <a:bodyPr/>
                    <a:lstStyle/>
                    <a:p>
                      <a:pPr lvl="0">
                        <a:buNone/>
                      </a:pPr>
                      <a:r>
                        <a:rPr lang="en-US" sz="900" b="0" i="0" u="none" strike="noStrike" noProof="0">
                          <a:latin typeface="Calibri"/>
                        </a:rPr>
                        <a:t>Transformation Transfer Initiative</a:t>
                      </a:r>
                      <a:endParaRPr lang="en-US"/>
                    </a:p>
                  </a:txBody>
                  <a:tcPr/>
                </a:tc>
                <a:tc gridSpan="4">
                  <a:txBody>
                    <a:bodyPr/>
                    <a:lstStyle/>
                    <a:p>
                      <a:pPr lvl="0" algn="l">
                        <a:lnSpc>
                          <a:spcPct val="100000"/>
                        </a:lnSpc>
                        <a:spcBef>
                          <a:spcPts val="0"/>
                        </a:spcBef>
                        <a:spcAft>
                          <a:spcPts val="0"/>
                        </a:spcAft>
                        <a:buNone/>
                      </a:pPr>
                      <a:r>
                        <a:rPr lang="en-US" sz="900" b="0" i="0" u="none" strike="noStrike" noProof="0">
                          <a:latin typeface="Calibri"/>
                        </a:rPr>
                        <a:t>$18,000.00</a:t>
                      </a:r>
                    </a:p>
                    <a:p>
                      <a:pPr lvl="0">
                        <a:buNone/>
                      </a:pPr>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lvl="0">
                        <a:buNone/>
                      </a:pPr>
                      <a:r>
                        <a:rPr lang="en-US" sz="900" b="0" i="0" u="none" strike="noStrike" kern="1200" baseline="0" noProof="0">
                          <a:solidFill>
                            <a:schemeClr val="dk1"/>
                          </a:solidFill>
                          <a:latin typeface="Calibri"/>
                        </a:rPr>
                        <a:t>The purpose of moving these funds is to provide funding for 988 social media campaigns to promote public aware of Nevada’s Crisis Response System. </a:t>
                      </a:r>
                      <a:endParaRPr lang="en-US"/>
                    </a:p>
                  </a:txBody>
                  <a:tcPr/>
                </a:tc>
                <a:extLst>
                  <a:ext uri="{0D108BD9-81ED-4DB2-BD59-A6C34878D82A}">
                    <a16:rowId xmlns:a16="http://schemas.microsoft.com/office/drawing/2014/main" val="2921933648"/>
                  </a:ext>
                </a:extLst>
              </a:tr>
              <a:tr h="266837">
                <a:tc gridSpan="6">
                  <a:txBody>
                    <a:bodyPr/>
                    <a:lstStyle/>
                    <a:p>
                      <a:pPr lvl="0" algn="l">
                        <a:buNone/>
                      </a:pPr>
                      <a:r>
                        <a:rPr lang="en-US" sz="900" dirty="0"/>
                        <a:t>                                                                                                                                                       </a:t>
                      </a:r>
                      <a:r>
                        <a:rPr lang="en-US" sz="1200" b="1" dirty="0"/>
                        <a:t> Total:   $48,301,889.00</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lvl="0">
                        <a:buNone/>
                      </a:pPr>
                      <a:endParaRPr lang="en-US" sz="1200" b="1"/>
                    </a:p>
                  </a:txBody>
                  <a:tcPr/>
                </a:tc>
                <a:extLst>
                  <a:ext uri="{0D108BD9-81ED-4DB2-BD59-A6C34878D82A}">
                    <a16:rowId xmlns:a16="http://schemas.microsoft.com/office/drawing/2014/main" val="531401807"/>
                  </a:ext>
                </a:extLst>
              </a:tr>
            </a:tbl>
          </a:graphicData>
        </a:graphic>
      </p:graphicFrame>
    </p:spTree>
    <p:extLst>
      <p:ext uri="{BB962C8B-B14F-4D97-AF65-F5344CB8AC3E}">
        <p14:creationId xmlns:p14="http://schemas.microsoft.com/office/powerpoint/2010/main" val="2588688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1FE80-1302-7D6B-E296-6B76449525A1}"/>
              </a:ext>
            </a:extLst>
          </p:cNvPr>
          <p:cNvSpPr>
            <a:spLocks noGrp="1"/>
          </p:cNvSpPr>
          <p:nvPr>
            <p:ph type="title"/>
          </p:nvPr>
        </p:nvSpPr>
        <p:spPr/>
        <p:txBody>
          <a:bodyPr/>
          <a:lstStyle/>
          <a:p>
            <a:r>
              <a:rPr lang="en-US"/>
              <a:t>Office of Suicide Prevention (OSP)</a:t>
            </a:r>
          </a:p>
        </p:txBody>
      </p:sp>
      <p:sp>
        <p:nvSpPr>
          <p:cNvPr id="3" name="Content Placeholder 2">
            <a:extLst>
              <a:ext uri="{FF2B5EF4-FFF2-40B4-BE49-F238E27FC236}">
                <a16:creationId xmlns:a16="http://schemas.microsoft.com/office/drawing/2014/main" id="{AE0700DD-E397-BDD6-DCD1-B75BAFAC2F46}"/>
              </a:ext>
            </a:extLst>
          </p:cNvPr>
          <p:cNvSpPr>
            <a:spLocks noGrp="1"/>
          </p:cNvSpPr>
          <p:nvPr>
            <p:ph idx="1"/>
          </p:nvPr>
        </p:nvSpPr>
        <p:spPr>
          <a:xfrm>
            <a:off x="125953" y="1392979"/>
            <a:ext cx="11670010" cy="4895852"/>
          </a:xfrm>
        </p:spPr>
        <p:txBody>
          <a:bodyPr vert="horz" lIns="91440" tIns="45720" rIns="91440" bIns="45720" rtlCol="0" anchor="t">
            <a:normAutofit/>
          </a:bodyPr>
          <a:lstStyle/>
          <a:p>
            <a:pPr marL="457200" indent="-457200">
              <a:buFont typeface="Arial" panose="020B0604020202020204" pitchFamily="34" charset="0"/>
              <a:buChar char="•"/>
            </a:pPr>
            <a:endParaRPr lang="en-US" sz="2400">
              <a:cs typeface="Times New Roman"/>
            </a:endParaRPr>
          </a:p>
          <a:p>
            <a:pPr marL="457200" indent="-457200">
              <a:buFont typeface="Arial" panose="020B0604020202020204" pitchFamily="34" charset="0"/>
              <a:buChar char="•"/>
            </a:pPr>
            <a:endParaRPr lang="en-US"/>
          </a:p>
          <a:p>
            <a:pPr marL="457200" indent="-457200">
              <a:buFont typeface="Arial" panose="020B0604020202020204" pitchFamily="34" charset="0"/>
              <a:buChar char="•"/>
            </a:pPr>
            <a:endParaRPr lang="en-US"/>
          </a:p>
          <a:p>
            <a:pPr marL="457200" indent="-457200">
              <a:buFont typeface="Arial" panose="020B0604020202020204" pitchFamily="34" charset="0"/>
              <a:buChar char="•"/>
            </a:pPr>
            <a:endParaRPr lang="en-US" sz="2400"/>
          </a:p>
          <a:p>
            <a:pPr marL="457200" indent="-457200">
              <a:buFont typeface="Arial" panose="020B0604020202020204" pitchFamily="34" charset="0"/>
              <a:buChar char="•"/>
            </a:pPr>
            <a:endParaRPr lang="en-US" sz="2400">
              <a:cs typeface="Times New Roman"/>
            </a:endParaRPr>
          </a:p>
          <a:p>
            <a:pPr marL="457200" indent="-457200">
              <a:buFont typeface="Arial" panose="020B0604020202020204" pitchFamily="34" charset="0"/>
              <a:buChar char="•"/>
            </a:pPr>
            <a:endParaRPr lang="en-US" sz="2400"/>
          </a:p>
          <a:p>
            <a:pPr marL="457200" indent="-45720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E625817C-77B2-DD6C-40AF-C84BD8B4E2D5}"/>
              </a:ext>
            </a:extLst>
          </p:cNvPr>
          <p:cNvSpPr>
            <a:spLocks noGrp="1"/>
          </p:cNvSpPr>
          <p:nvPr>
            <p:ph type="sldNum" sz="quarter" idx="12"/>
          </p:nvPr>
        </p:nvSpPr>
        <p:spPr/>
        <p:txBody>
          <a:bodyPr/>
          <a:lstStyle/>
          <a:p>
            <a:fld id="{A0EC8638-D38E-4C5B-8C11-DA859CF37C29}" type="slidenum">
              <a:rPr lang="en-US" smtClean="0"/>
              <a:t>21</a:t>
            </a:fld>
            <a:endParaRPr lang="en-US"/>
          </a:p>
        </p:txBody>
      </p:sp>
      <p:graphicFrame>
        <p:nvGraphicFramePr>
          <p:cNvPr id="7" name="Table 7">
            <a:extLst>
              <a:ext uri="{FF2B5EF4-FFF2-40B4-BE49-F238E27FC236}">
                <a16:creationId xmlns:a16="http://schemas.microsoft.com/office/drawing/2014/main" id="{C7C91B7F-B94D-465E-16A2-F6B7F3C7E017}"/>
              </a:ext>
            </a:extLst>
          </p:cNvPr>
          <p:cNvGraphicFramePr>
            <a:graphicFrameLocks noGrp="1"/>
          </p:cNvGraphicFramePr>
          <p:nvPr>
            <p:extLst>
              <p:ext uri="{D42A27DB-BD31-4B8C-83A1-F6EECF244321}">
                <p14:modId xmlns:p14="http://schemas.microsoft.com/office/powerpoint/2010/main" val="3680768161"/>
              </p:ext>
            </p:extLst>
          </p:nvPr>
        </p:nvGraphicFramePr>
        <p:xfrm>
          <a:off x="684835" y="3906455"/>
          <a:ext cx="10724975" cy="1981200"/>
        </p:xfrm>
        <a:graphic>
          <a:graphicData uri="http://schemas.openxmlformats.org/drawingml/2006/table">
            <a:tbl>
              <a:tblPr firstRow="1" bandRow="1">
                <a:tableStyleId>{5C22544A-7EE6-4342-B048-85BDC9FD1C3A}</a:tableStyleId>
              </a:tblPr>
              <a:tblGrid>
                <a:gridCol w="2869557">
                  <a:extLst>
                    <a:ext uri="{9D8B030D-6E8A-4147-A177-3AD203B41FA5}">
                      <a16:colId xmlns:a16="http://schemas.microsoft.com/office/drawing/2014/main" val="4182189426"/>
                    </a:ext>
                  </a:extLst>
                </a:gridCol>
                <a:gridCol w="1700031">
                  <a:extLst>
                    <a:ext uri="{9D8B030D-6E8A-4147-A177-3AD203B41FA5}">
                      <a16:colId xmlns:a16="http://schemas.microsoft.com/office/drawing/2014/main" val="3633998619"/>
                    </a:ext>
                  </a:extLst>
                </a:gridCol>
                <a:gridCol w="1097183">
                  <a:extLst>
                    <a:ext uri="{9D8B030D-6E8A-4147-A177-3AD203B41FA5}">
                      <a16:colId xmlns:a16="http://schemas.microsoft.com/office/drawing/2014/main" val="441997576"/>
                    </a:ext>
                  </a:extLst>
                </a:gridCol>
                <a:gridCol w="1133354">
                  <a:extLst>
                    <a:ext uri="{9D8B030D-6E8A-4147-A177-3AD203B41FA5}">
                      <a16:colId xmlns:a16="http://schemas.microsoft.com/office/drawing/2014/main" val="2956214896"/>
                    </a:ext>
                  </a:extLst>
                </a:gridCol>
                <a:gridCol w="3924850">
                  <a:extLst>
                    <a:ext uri="{9D8B030D-6E8A-4147-A177-3AD203B41FA5}">
                      <a16:colId xmlns:a16="http://schemas.microsoft.com/office/drawing/2014/main" val="3661978593"/>
                    </a:ext>
                  </a:extLst>
                </a:gridCol>
              </a:tblGrid>
              <a:tr h="156077">
                <a:tc>
                  <a:txBody>
                    <a:bodyPr/>
                    <a:lstStyle/>
                    <a:p>
                      <a:pPr lvl="0">
                        <a:buNone/>
                      </a:pPr>
                      <a:r>
                        <a:rPr lang="en-US" sz="1600"/>
                        <a:t>Grant Name</a:t>
                      </a:r>
                      <a:endParaRPr lang="en-US"/>
                    </a:p>
                  </a:txBody>
                  <a:tcPr/>
                </a:tc>
                <a:tc>
                  <a:txBody>
                    <a:bodyPr/>
                    <a:lstStyle/>
                    <a:p>
                      <a:r>
                        <a:rPr lang="en-US" sz="1600"/>
                        <a:t>Award Amount</a:t>
                      </a:r>
                    </a:p>
                  </a:txBody>
                  <a:tcPr/>
                </a:tc>
                <a:tc>
                  <a:txBody>
                    <a:bodyPr/>
                    <a:lstStyle/>
                    <a:p>
                      <a:r>
                        <a:rPr lang="en-US" sz="1600"/>
                        <a:t>Start Date</a:t>
                      </a:r>
                    </a:p>
                  </a:txBody>
                  <a:tcPr/>
                </a:tc>
                <a:tc>
                  <a:txBody>
                    <a:bodyPr/>
                    <a:lstStyle/>
                    <a:p>
                      <a:r>
                        <a:rPr lang="en-US" sz="1600"/>
                        <a:t>End Date</a:t>
                      </a:r>
                    </a:p>
                  </a:txBody>
                  <a:tcPr/>
                </a:tc>
                <a:tc>
                  <a:txBody>
                    <a:bodyPr/>
                    <a:lstStyle/>
                    <a:p>
                      <a:pPr lvl="0">
                        <a:buNone/>
                      </a:pPr>
                      <a:r>
                        <a:rPr lang="en-US" sz="1600"/>
                        <a:t>Funding Type</a:t>
                      </a:r>
                      <a:endParaRPr lang="en-US"/>
                    </a:p>
                  </a:txBody>
                  <a:tcPr/>
                </a:tc>
                <a:extLst>
                  <a:ext uri="{0D108BD9-81ED-4DB2-BD59-A6C34878D82A}">
                    <a16:rowId xmlns:a16="http://schemas.microsoft.com/office/drawing/2014/main" val="2821090787"/>
                  </a:ext>
                </a:extLst>
              </a:tr>
              <a:tr h="771645">
                <a:tc>
                  <a:txBody>
                    <a:bodyPr/>
                    <a:lstStyle/>
                    <a:p>
                      <a:pPr lvl="0" algn="l">
                        <a:lnSpc>
                          <a:spcPct val="100000"/>
                        </a:lnSpc>
                        <a:spcBef>
                          <a:spcPts val="0"/>
                        </a:spcBef>
                        <a:spcAft>
                          <a:spcPts val="0"/>
                        </a:spcAft>
                        <a:buNone/>
                      </a:pPr>
                      <a:r>
                        <a:rPr lang="en-US" sz="1600" b="0" i="0" u="none" strike="noStrike" noProof="0">
                          <a:latin typeface="Calibri"/>
                        </a:rPr>
                        <a:t>Subgrant from the Nevada Department of Education (NDE)</a:t>
                      </a:r>
                      <a:endParaRPr lang="en-US" sz="1600" b="0" i="0" u="none" strike="noStrike" noProof="0"/>
                    </a:p>
                    <a:p>
                      <a:pPr lvl="0">
                        <a:buNone/>
                      </a:pPr>
                      <a:endParaRPr lang="en-US" sz="1600" b="0" i="0" u="none" strike="noStrike" noProof="0">
                        <a:latin typeface="Calibri"/>
                      </a:endParaRPr>
                    </a:p>
                  </a:txBody>
                  <a:tcPr/>
                </a:tc>
                <a:tc>
                  <a:txBody>
                    <a:bodyPr/>
                    <a:lstStyle/>
                    <a:p>
                      <a:r>
                        <a:rPr lang="en-US" sz="1600"/>
                        <a:t>$120,000</a:t>
                      </a:r>
                    </a:p>
                  </a:txBody>
                  <a:tcPr/>
                </a:tc>
                <a:tc>
                  <a:txBody>
                    <a:bodyPr/>
                    <a:lstStyle/>
                    <a:p>
                      <a:r>
                        <a:rPr lang="en-US" sz="1600"/>
                        <a:t>10/1/2022</a:t>
                      </a:r>
                    </a:p>
                  </a:txBody>
                  <a:tcPr/>
                </a:tc>
                <a:tc>
                  <a:txBody>
                    <a:bodyPr/>
                    <a:lstStyle/>
                    <a:p>
                      <a:r>
                        <a:rPr lang="en-US" sz="1600"/>
                        <a:t>9/29/2023</a:t>
                      </a:r>
                    </a:p>
                  </a:txBody>
                  <a:tcPr/>
                </a:tc>
                <a:tc>
                  <a:txBody>
                    <a:bodyPr/>
                    <a:lstStyle/>
                    <a:p>
                      <a:pPr lvl="0">
                        <a:buNone/>
                      </a:pPr>
                      <a:r>
                        <a:rPr lang="en-US" sz="1600"/>
                        <a:t>One-time</a:t>
                      </a:r>
                      <a:endParaRPr lang="en-US"/>
                    </a:p>
                  </a:txBody>
                  <a:tcPr/>
                </a:tc>
                <a:extLst>
                  <a:ext uri="{0D108BD9-81ED-4DB2-BD59-A6C34878D82A}">
                    <a16:rowId xmlns:a16="http://schemas.microsoft.com/office/drawing/2014/main" val="3668983869"/>
                  </a:ext>
                </a:extLst>
              </a:tr>
              <a:tr h="156077">
                <a:tc>
                  <a:txBody>
                    <a:bodyPr/>
                    <a:lstStyle/>
                    <a:p>
                      <a:r>
                        <a:rPr lang="en-US" sz="1600"/>
                        <a:t>Synopsis</a:t>
                      </a:r>
                    </a:p>
                  </a:txBody>
                  <a:tcPr/>
                </a:tc>
                <a:tc gridSpan="4">
                  <a:txBody>
                    <a:bodyPr/>
                    <a:lstStyle/>
                    <a:p>
                      <a:pPr lvl="0">
                        <a:buNone/>
                      </a:pPr>
                      <a:r>
                        <a:rPr lang="en-US" sz="1600" b="0" i="0" u="none" strike="noStrike" noProof="0">
                          <a:latin typeface="Calibri"/>
                        </a:rPr>
                        <a:t>Partner with local education agencies (LEAs) and state educational agencies (SEAs) for mental health literacy and suicide prevention.</a:t>
                      </a:r>
                      <a:endParaRPr lang="en-US" sz="160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06391767"/>
                  </a:ext>
                </a:extLst>
              </a:tr>
            </a:tbl>
          </a:graphicData>
        </a:graphic>
      </p:graphicFrame>
      <p:graphicFrame>
        <p:nvGraphicFramePr>
          <p:cNvPr id="9" name="Table 8">
            <a:extLst>
              <a:ext uri="{FF2B5EF4-FFF2-40B4-BE49-F238E27FC236}">
                <a16:creationId xmlns:a16="http://schemas.microsoft.com/office/drawing/2014/main" id="{7651A685-CD19-3213-873E-743C66443FE4}"/>
              </a:ext>
            </a:extLst>
          </p:cNvPr>
          <p:cNvGraphicFramePr>
            <a:graphicFrameLocks noGrp="1"/>
          </p:cNvGraphicFramePr>
          <p:nvPr>
            <p:extLst>
              <p:ext uri="{D42A27DB-BD31-4B8C-83A1-F6EECF244321}">
                <p14:modId xmlns:p14="http://schemas.microsoft.com/office/powerpoint/2010/main" val="3437126639"/>
              </p:ext>
            </p:extLst>
          </p:nvPr>
        </p:nvGraphicFramePr>
        <p:xfrm>
          <a:off x="694481" y="1774785"/>
          <a:ext cx="10595444" cy="1854456"/>
        </p:xfrm>
        <a:graphic>
          <a:graphicData uri="http://schemas.openxmlformats.org/drawingml/2006/table">
            <a:tbl>
              <a:tblPr firstRow="1" bandRow="1">
                <a:tableStyleId>{5C22544A-7EE6-4342-B048-85BDC9FD1C3A}</a:tableStyleId>
              </a:tblPr>
              <a:tblGrid>
                <a:gridCol w="2785157">
                  <a:extLst>
                    <a:ext uri="{9D8B030D-6E8A-4147-A177-3AD203B41FA5}">
                      <a16:colId xmlns:a16="http://schemas.microsoft.com/office/drawing/2014/main" val="4128091271"/>
                    </a:ext>
                  </a:extLst>
                </a:gridCol>
                <a:gridCol w="1675917">
                  <a:extLst>
                    <a:ext uri="{9D8B030D-6E8A-4147-A177-3AD203B41FA5}">
                      <a16:colId xmlns:a16="http://schemas.microsoft.com/office/drawing/2014/main" val="2196144574"/>
                    </a:ext>
                  </a:extLst>
                </a:gridCol>
                <a:gridCol w="1109237">
                  <a:extLst>
                    <a:ext uri="{9D8B030D-6E8A-4147-A177-3AD203B41FA5}">
                      <a16:colId xmlns:a16="http://schemas.microsoft.com/office/drawing/2014/main" val="3106454247"/>
                    </a:ext>
                  </a:extLst>
                </a:gridCol>
                <a:gridCol w="1109237">
                  <a:extLst>
                    <a:ext uri="{9D8B030D-6E8A-4147-A177-3AD203B41FA5}">
                      <a16:colId xmlns:a16="http://schemas.microsoft.com/office/drawing/2014/main" val="2685027919"/>
                    </a:ext>
                  </a:extLst>
                </a:gridCol>
                <a:gridCol w="3915896">
                  <a:extLst>
                    <a:ext uri="{9D8B030D-6E8A-4147-A177-3AD203B41FA5}">
                      <a16:colId xmlns:a16="http://schemas.microsoft.com/office/drawing/2014/main" val="4021938349"/>
                    </a:ext>
                  </a:extLst>
                </a:gridCol>
              </a:tblGrid>
              <a:tr h="699303">
                <a:tc>
                  <a:txBody>
                    <a:bodyPr/>
                    <a:lstStyle/>
                    <a:p>
                      <a:pPr lvl="0" rtl="0">
                        <a:buNone/>
                      </a:pPr>
                      <a:r>
                        <a:rPr lang="en-US" sz="1600">
                          <a:effectLst/>
                        </a:rPr>
                        <a:t>Grant Name​</a:t>
                      </a:r>
                      <a:endParaRPr lang="en-US" sz="1600" b="1">
                        <a:solidFill>
                          <a:srgbClr val="FFFFFF"/>
                        </a:solidFill>
                        <a:effectLst/>
                      </a:endParaRPr>
                    </a:p>
                  </a:txBody>
                  <a:tcPr/>
                </a:tc>
                <a:tc>
                  <a:txBody>
                    <a:bodyPr/>
                    <a:lstStyle/>
                    <a:p>
                      <a:pPr rtl="0" fontAlgn="base"/>
                      <a:r>
                        <a:rPr lang="en-US" sz="1600">
                          <a:effectLst/>
                        </a:rPr>
                        <a:t>Award Amount​</a:t>
                      </a:r>
                      <a:endParaRPr lang="en-US" sz="1600" b="1">
                        <a:solidFill>
                          <a:srgbClr val="FFFFFF"/>
                        </a:solidFill>
                        <a:effectLst/>
                      </a:endParaRPr>
                    </a:p>
                  </a:txBody>
                  <a:tcPr/>
                </a:tc>
                <a:tc>
                  <a:txBody>
                    <a:bodyPr/>
                    <a:lstStyle/>
                    <a:p>
                      <a:pPr rtl="0" fontAlgn="base"/>
                      <a:r>
                        <a:rPr lang="en-US" sz="1600">
                          <a:effectLst/>
                        </a:rPr>
                        <a:t>Start Date​</a:t>
                      </a:r>
                      <a:endParaRPr lang="en-US" sz="1600" b="1">
                        <a:solidFill>
                          <a:srgbClr val="FFFFFF"/>
                        </a:solidFill>
                        <a:effectLst/>
                      </a:endParaRPr>
                    </a:p>
                  </a:txBody>
                  <a:tcPr/>
                </a:tc>
                <a:tc>
                  <a:txBody>
                    <a:bodyPr/>
                    <a:lstStyle/>
                    <a:p>
                      <a:pPr rtl="0" fontAlgn="base"/>
                      <a:r>
                        <a:rPr lang="en-US" sz="1600">
                          <a:effectLst/>
                        </a:rPr>
                        <a:t>End Date​</a:t>
                      </a:r>
                      <a:endParaRPr lang="en-US" sz="1600" b="1">
                        <a:solidFill>
                          <a:srgbClr val="FFFFFF"/>
                        </a:solidFill>
                        <a:effectLst/>
                      </a:endParaRPr>
                    </a:p>
                  </a:txBody>
                  <a:tcPr/>
                </a:tc>
                <a:tc>
                  <a:txBody>
                    <a:bodyPr/>
                    <a:lstStyle/>
                    <a:p>
                      <a:pPr lvl="0" rtl="0">
                        <a:buNone/>
                      </a:pPr>
                      <a:r>
                        <a:rPr lang="en-US" sz="1600">
                          <a:effectLst/>
                        </a:rPr>
                        <a:t>Funding Type​</a:t>
                      </a:r>
                    </a:p>
                    <a:p>
                      <a:pPr lvl="0">
                        <a:buNone/>
                      </a:pPr>
                      <a:endParaRPr lang="en-US" sz="1600">
                        <a:effectLst/>
                      </a:endParaRPr>
                    </a:p>
                  </a:txBody>
                  <a:tcPr/>
                </a:tc>
                <a:extLst>
                  <a:ext uri="{0D108BD9-81ED-4DB2-BD59-A6C34878D82A}">
                    <a16:rowId xmlns:a16="http://schemas.microsoft.com/office/drawing/2014/main" val="3895001810"/>
                  </a:ext>
                </a:extLst>
              </a:tr>
              <a:tr h="819873">
                <a:tc>
                  <a:txBody>
                    <a:bodyPr/>
                    <a:lstStyle/>
                    <a:p>
                      <a:pPr rtl="0" fontAlgn="auto"/>
                      <a:r>
                        <a:rPr lang="en-US" sz="1600">
                          <a:effectLst/>
                        </a:rPr>
                        <a:t>​</a:t>
                      </a:r>
                      <a:r>
                        <a:rPr lang="en-US" sz="1600" b="0" i="0" u="none" strike="noStrike" noProof="0">
                          <a:effectLst/>
                          <a:latin typeface="Calibri"/>
                        </a:rPr>
                        <a:t>Fund for Healthy Nevada</a:t>
                      </a:r>
                      <a:endParaRPr lang="en-US" sz="1600"/>
                    </a:p>
                    <a:p>
                      <a:pPr lvl="0" rtl="0">
                        <a:buNone/>
                      </a:pPr>
                      <a:r>
                        <a:rPr lang="en-US" sz="1600">
                          <a:effectLst/>
                        </a:rPr>
                        <a:t>​</a:t>
                      </a:r>
                      <a:endParaRPr lang="en-US"/>
                    </a:p>
                  </a:txBody>
                  <a:tcPr/>
                </a:tc>
                <a:tc>
                  <a:txBody>
                    <a:bodyPr/>
                    <a:lstStyle/>
                    <a:p>
                      <a:pPr lvl="0">
                        <a:buNone/>
                      </a:pPr>
                      <a:r>
                        <a:rPr lang="en-US" sz="1600">
                          <a:effectLst/>
                        </a:rPr>
                        <a:t>$389,490</a:t>
                      </a:r>
                    </a:p>
                  </a:txBody>
                  <a:tcPr/>
                </a:tc>
                <a:tc>
                  <a:txBody>
                    <a:bodyPr/>
                    <a:lstStyle/>
                    <a:p>
                      <a:pPr lvl="0">
                        <a:buNone/>
                      </a:pPr>
                      <a:r>
                        <a:rPr lang="en-US" sz="1600">
                          <a:effectLst/>
                        </a:rPr>
                        <a:t>7/1/2022​</a:t>
                      </a:r>
                    </a:p>
                  </a:txBody>
                  <a:tcPr/>
                </a:tc>
                <a:tc>
                  <a:txBody>
                    <a:bodyPr/>
                    <a:lstStyle/>
                    <a:p>
                      <a:pPr lvl="0">
                        <a:buNone/>
                      </a:pPr>
                      <a:r>
                        <a:rPr lang="en-US" sz="1600">
                          <a:effectLst/>
                        </a:rPr>
                        <a:t>6/30/2023​</a:t>
                      </a:r>
                    </a:p>
                  </a:txBody>
                  <a:tcPr/>
                </a:tc>
                <a:tc>
                  <a:txBody>
                    <a:bodyPr/>
                    <a:lstStyle/>
                    <a:p>
                      <a:pPr rtl="0" fontAlgn="auto"/>
                      <a:r>
                        <a:rPr lang="en-US" sz="1600">
                          <a:effectLst/>
                        </a:rPr>
                        <a:t>​Continuous</a:t>
                      </a:r>
                      <a:endParaRPr lang="en-US"/>
                    </a:p>
                    <a:p>
                      <a:pPr lvl="0" rtl="0">
                        <a:buNone/>
                      </a:pPr>
                      <a:r>
                        <a:rPr lang="en-US" sz="1600">
                          <a:effectLst/>
                        </a:rPr>
                        <a:t>​</a:t>
                      </a:r>
                      <a:endParaRPr lang="en-US" sz="1600">
                        <a:effectLst/>
                        <a:latin typeface="Calibri"/>
                      </a:endParaRPr>
                    </a:p>
                  </a:txBody>
                  <a:tcPr/>
                </a:tc>
                <a:extLst>
                  <a:ext uri="{0D108BD9-81ED-4DB2-BD59-A6C34878D82A}">
                    <a16:rowId xmlns:a16="http://schemas.microsoft.com/office/drawing/2014/main" val="517359682"/>
                  </a:ext>
                </a:extLst>
              </a:tr>
              <a:tr h="313481">
                <a:tc>
                  <a:txBody>
                    <a:bodyPr/>
                    <a:lstStyle/>
                    <a:p>
                      <a:pPr rtl="0" fontAlgn="base"/>
                      <a:r>
                        <a:rPr lang="en-US" sz="1600">
                          <a:effectLst/>
                        </a:rPr>
                        <a:t>Synopsis​</a:t>
                      </a:r>
                    </a:p>
                  </a:txBody>
                  <a:tcPr/>
                </a:tc>
                <a:tc gridSpan="4">
                  <a:txBody>
                    <a:bodyPr/>
                    <a:lstStyle/>
                    <a:p>
                      <a:pPr lvl="0" algn="l">
                        <a:lnSpc>
                          <a:spcPct val="100000"/>
                        </a:lnSpc>
                        <a:spcBef>
                          <a:spcPts val="0"/>
                        </a:spcBef>
                        <a:spcAft>
                          <a:spcPts val="0"/>
                        </a:spcAft>
                        <a:buNone/>
                      </a:pPr>
                      <a:r>
                        <a:rPr lang="en-US" sz="1600" b="0" i="0" u="none" strike="noStrike" noProof="0">
                          <a:effectLst/>
                          <a:latin typeface="Calibri"/>
                        </a:rPr>
                        <a:t>Provides funds for the day-to-day operation of OSP to implement the state SP Plan.</a:t>
                      </a: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83678888"/>
                  </a:ext>
                </a:extLst>
              </a:tr>
            </a:tbl>
          </a:graphicData>
        </a:graphic>
      </p:graphicFrame>
    </p:spTree>
    <p:extLst>
      <p:ext uri="{BB962C8B-B14F-4D97-AF65-F5344CB8AC3E}">
        <p14:creationId xmlns:p14="http://schemas.microsoft.com/office/powerpoint/2010/main" val="25847728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24339-E1FD-E0E5-7BBD-02A623FC0CA7}"/>
              </a:ext>
            </a:extLst>
          </p:cNvPr>
          <p:cNvSpPr>
            <a:spLocks noGrp="1"/>
          </p:cNvSpPr>
          <p:nvPr>
            <p:ph type="title"/>
          </p:nvPr>
        </p:nvSpPr>
        <p:spPr/>
        <p:txBody>
          <a:bodyPr>
            <a:normAutofit fontScale="90000"/>
          </a:bodyPr>
          <a:lstStyle/>
          <a:p>
            <a:br>
              <a:rPr lang="en-US" sz="1800" b="0" i="0" u="none" strike="noStrike" baseline="0" dirty="0">
                <a:latin typeface="Calibri" panose="020F0502020204030204" pitchFamily="34" charset="0"/>
              </a:rPr>
            </a:br>
            <a:br>
              <a:rPr lang="en-US" b="0" i="0" u="none" strike="noStrike" baseline="0" dirty="0">
                <a:latin typeface="Calibri" panose="020F0502020204030204" pitchFamily="34" charset="0"/>
              </a:rPr>
            </a:br>
            <a:r>
              <a:rPr lang="en-US" sz="4000" b="0" i="0" u="none" strike="noStrike" baseline="0" dirty="0">
                <a:solidFill>
                  <a:srgbClr val="2C4E6B"/>
                </a:solidFill>
                <a:latin typeface="Calibri"/>
                <a:cs typeface="Times New Roman"/>
              </a:rPr>
              <a:t>Problem Gambling: Treatment</a:t>
            </a:r>
            <a:r>
              <a:rPr lang="en-US" sz="4000" b="0" i="0" u="none" strike="noStrike" dirty="0">
                <a:solidFill>
                  <a:srgbClr val="2C4E6B"/>
                </a:solidFill>
                <a:latin typeface="Calibri"/>
                <a:cs typeface="Times New Roman"/>
              </a:rPr>
              <a:t> and Prevention</a:t>
            </a:r>
            <a:br>
              <a:rPr lang="en-US" sz="2800" b="0" i="0" u="none" strike="noStrike" baseline="0" dirty="0">
                <a:latin typeface="Calibri" panose="020F0502020204030204" pitchFamily="34" charset="0"/>
              </a:rPr>
            </a:br>
            <a:endParaRPr lang="en-US" sz="2800" dirty="0"/>
          </a:p>
        </p:txBody>
      </p:sp>
      <p:sp>
        <p:nvSpPr>
          <p:cNvPr id="3" name="Content Placeholder 2">
            <a:extLst>
              <a:ext uri="{FF2B5EF4-FFF2-40B4-BE49-F238E27FC236}">
                <a16:creationId xmlns:a16="http://schemas.microsoft.com/office/drawing/2014/main" id="{4B7BCDFB-9498-1C92-3F1A-D8C69C933FE8}"/>
              </a:ext>
            </a:extLst>
          </p:cNvPr>
          <p:cNvSpPr>
            <a:spLocks noGrp="1"/>
          </p:cNvSpPr>
          <p:nvPr>
            <p:ph idx="1"/>
          </p:nvPr>
        </p:nvSpPr>
        <p:spPr/>
        <p:txBody>
          <a:bodyPr vert="horz" lIns="91440" tIns="45720" rIns="91440" bIns="45720" rtlCol="0" anchor="t">
            <a:normAutofit/>
          </a:bodyPr>
          <a:lstStyle/>
          <a:p>
            <a:pPr marL="0" indent="0" algn="l">
              <a:buNone/>
            </a:pPr>
            <a:endParaRPr lang="en-US" sz="1800" b="0" i="0" u="none" strike="noStrike" baseline="0" dirty="0">
              <a:solidFill>
                <a:srgbClr val="000000"/>
              </a:solidFill>
              <a:latin typeface="Calibri" panose="020F0502020204030204" pitchFamily="34" charset="0"/>
            </a:endParaRPr>
          </a:p>
          <a:p>
            <a:pPr>
              <a:buFont typeface="Arial" panose="020B0604020202020204" pitchFamily="34" charset="0"/>
              <a:buChar char="•"/>
            </a:pPr>
            <a:endParaRPr lang="en-US" sz="2000" b="0" i="0" u="none" strike="noStrike" baseline="0" dirty="0">
              <a:latin typeface="Calibri" panose="020F0502020204030204" pitchFamily="34" charset="0"/>
            </a:endParaRPr>
          </a:p>
        </p:txBody>
      </p:sp>
      <p:sp>
        <p:nvSpPr>
          <p:cNvPr id="4" name="Slide Number Placeholder 3">
            <a:extLst>
              <a:ext uri="{FF2B5EF4-FFF2-40B4-BE49-F238E27FC236}">
                <a16:creationId xmlns:a16="http://schemas.microsoft.com/office/drawing/2014/main" id="{1189492A-E516-00AE-7B6D-FC9FD2ECFA90}"/>
              </a:ext>
            </a:extLst>
          </p:cNvPr>
          <p:cNvSpPr>
            <a:spLocks noGrp="1"/>
          </p:cNvSpPr>
          <p:nvPr>
            <p:ph type="sldNum" sz="quarter" idx="12"/>
          </p:nvPr>
        </p:nvSpPr>
        <p:spPr/>
        <p:txBody>
          <a:bodyPr/>
          <a:lstStyle/>
          <a:p>
            <a:fld id="{A0EC8638-D38E-4C5B-8C11-DA859CF37C29}" type="slidenum">
              <a:rPr lang="en-US" smtClean="0"/>
              <a:t>22</a:t>
            </a:fld>
            <a:endParaRPr lang="en-US"/>
          </a:p>
        </p:txBody>
      </p:sp>
      <p:graphicFrame>
        <p:nvGraphicFramePr>
          <p:cNvPr id="5" name="Table 5">
            <a:extLst>
              <a:ext uri="{FF2B5EF4-FFF2-40B4-BE49-F238E27FC236}">
                <a16:creationId xmlns:a16="http://schemas.microsoft.com/office/drawing/2014/main" id="{434B9C75-ED93-8EE2-6E59-DC4CCB133A72}"/>
              </a:ext>
            </a:extLst>
          </p:cNvPr>
          <p:cNvGraphicFramePr>
            <a:graphicFrameLocks noGrp="1"/>
          </p:cNvGraphicFramePr>
          <p:nvPr>
            <p:extLst>
              <p:ext uri="{D42A27DB-BD31-4B8C-83A1-F6EECF244321}">
                <p14:modId xmlns:p14="http://schemas.microsoft.com/office/powerpoint/2010/main" val="2193341786"/>
              </p:ext>
            </p:extLst>
          </p:nvPr>
        </p:nvGraphicFramePr>
        <p:xfrm>
          <a:off x="1623131" y="1523621"/>
          <a:ext cx="9790300" cy="1905379"/>
        </p:xfrm>
        <a:graphic>
          <a:graphicData uri="http://schemas.openxmlformats.org/drawingml/2006/table">
            <a:tbl>
              <a:tblPr firstRow="1" bandRow="1">
                <a:tableStyleId>{5C22544A-7EE6-4342-B048-85BDC9FD1C3A}</a:tableStyleId>
              </a:tblPr>
              <a:tblGrid>
                <a:gridCol w="779538">
                  <a:extLst>
                    <a:ext uri="{9D8B030D-6E8A-4147-A177-3AD203B41FA5}">
                      <a16:colId xmlns:a16="http://schemas.microsoft.com/office/drawing/2014/main" val="2120332126"/>
                    </a:ext>
                  </a:extLst>
                </a:gridCol>
                <a:gridCol w="2308296">
                  <a:extLst>
                    <a:ext uri="{9D8B030D-6E8A-4147-A177-3AD203B41FA5}">
                      <a16:colId xmlns:a16="http://schemas.microsoft.com/office/drawing/2014/main" val="1012839645"/>
                    </a:ext>
                  </a:extLst>
                </a:gridCol>
                <a:gridCol w="1443369">
                  <a:extLst>
                    <a:ext uri="{9D8B030D-6E8A-4147-A177-3AD203B41FA5}">
                      <a16:colId xmlns:a16="http://schemas.microsoft.com/office/drawing/2014/main" val="2949862117"/>
                    </a:ext>
                  </a:extLst>
                </a:gridCol>
                <a:gridCol w="1326424">
                  <a:extLst>
                    <a:ext uri="{9D8B030D-6E8A-4147-A177-3AD203B41FA5}">
                      <a16:colId xmlns:a16="http://schemas.microsoft.com/office/drawing/2014/main" val="3310735230"/>
                    </a:ext>
                  </a:extLst>
                </a:gridCol>
                <a:gridCol w="1402218">
                  <a:extLst>
                    <a:ext uri="{9D8B030D-6E8A-4147-A177-3AD203B41FA5}">
                      <a16:colId xmlns:a16="http://schemas.microsoft.com/office/drawing/2014/main" val="431531632"/>
                    </a:ext>
                  </a:extLst>
                </a:gridCol>
                <a:gridCol w="2530455">
                  <a:extLst>
                    <a:ext uri="{9D8B030D-6E8A-4147-A177-3AD203B41FA5}">
                      <a16:colId xmlns:a16="http://schemas.microsoft.com/office/drawing/2014/main" val="579395334"/>
                    </a:ext>
                  </a:extLst>
                </a:gridCol>
              </a:tblGrid>
              <a:tr h="803837">
                <a:tc>
                  <a:txBody>
                    <a:bodyPr/>
                    <a:lstStyle/>
                    <a:p>
                      <a:r>
                        <a:rPr lang="en-US"/>
                        <a:t>CAT</a:t>
                      </a:r>
                    </a:p>
                  </a:txBody>
                  <a:tcPr/>
                </a:tc>
                <a:tc>
                  <a:txBody>
                    <a:bodyPr/>
                    <a:lstStyle/>
                    <a:p>
                      <a:r>
                        <a:rPr lang="en-US"/>
                        <a:t>Grant</a:t>
                      </a:r>
                    </a:p>
                  </a:txBody>
                  <a:tcPr/>
                </a:tc>
                <a:tc>
                  <a:txBody>
                    <a:bodyPr/>
                    <a:lstStyle/>
                    <a:p>
                      <a:r>
                        <a:rPr lang="en-US"/>
                        <a:t>Award Amount</a:t>
                      </a:r>
                    </a:p>
                  </a:txBody>
                  <a:tcPr/>
                </a:tc>
                <a:tc>
                  <a:txBody>
                    <a:bodyPr/>
                    <a:lstStyle/>
                    <a:p>
                      <a:r>
                        <a:rPr lang="en-US"/>
                        <a:t>Start Date</a:t>
                      </a:r>
                    </a:p>
                  </a:txBody>
                  <a:tcPr/>
                </a:tc>
                <a:tc>
                  <a:txBody>
                    <a:bodyPr/>
                    <a:lstStyle/>
                    <a:p>
                      <a:r>
                        <a:rPr lang="en-US"/>
                        <a:t>End Date</a:t>
                      </a:r>
                    </a:p>
                  </a:txBody>
                  <a:tcPr/>
                </a:tc>
                <a:tc>
                  <a:txBody>
                    <a:bodyPr/>
                    <a:lstStyle/>
                    <a:p>
                      <a:r>
                        <a:rPr lang="en-US"/>
                        <a:t>Funding Type</a:t>
                      </a:r>
                    </a:p>
                  </a:txBody>
                  <a:tcPr/>
                </a:tc>
                <a:extLst>
                  <a:ext uri="{0D108BD9-81ED-4DB2-BD59-A6C34878D82A}">
                    <a16:rowId xmlns:a16="http://schemas.microsoft.com/office/drawing/2014/main" val="933918024"/>
                  </a:ext>
                </a:extLst>
              </a:tr>
              <a:tr h="461462">
                <a:tc>
                  <a:txBody>
                    <a:bodyPr/>
                    <a:lstStyle/>
                    <a:p>
                      <a:r>
                        <a:rPr lang="en-US"/>
                        <a:t>19</a:t>
                      </a:r>
                    </a:p>
                  </a:txBody>
                  <a:tcPr/>
                </a:tc>
                <a:tc>
                  <a:txBody>
                    <a:bodyPr/>
                    <a:lstStyle/>
                    <a:p>
                      <a:r>
                        <a:rPr lang="en-US"/>
                        <a:t>State General Fund</a:t>
                      </a:r>
                    </a:p>
                  </a:txBody>
                  <a:tcPr/>
                </a:tc>
                <a:tc>
                  <a:txBody>
                    <a:bodyPr/>
                    <a:lstStyle/>
                    <a:p>
                      <a:r>
                        <a:rPr lang="en-US"/>
                        <a:t>$2,127,102</a:t>
                      </a:r>
                    </a:p>
                  </a:txBody>
                  <a:tcPr/>
                </a:tc>
                <a:tc>
                  <a:txBody>
                    <a:bodyPr/>
                    <a:lstStyle/>
                    <a:p>
                      <a:r>
                        <a:rPr lang="en-US"/>
                        <a:t>7/1/2022</a:t>
                      </a:r>
                    </a:p>
                  </a:txBody>
                  <a:tcPr/>
                </a:tc>
                <a:tc>
                  <a:txBody>
                    <a:bodyPr/>
                    <a:lstStyle/>
                    <a:p>
                      <a:r>
                        <a:rPr lang="en-US"/>
                        <a:t>6/30/2023</a:t>
                      </a:r>
                    </a:p>
                  </a:txBody>
                  <a:tcPr/>
                </a:tc>
                <a:tc>
                  <a:txBody>
                    <a:bodyPr/>
                    <a:lstStyle/>
                    <a:p>
                      <a:r>
                        <a:rPr lang="en-US"/>
                        <a:t>Continuous</a:t>
                      </a:r>
                    </a:p>
                  </a:txBody>
                  <a:tcPr/>
                </a:tc>
                <a:extLst>
                  <a:ext uri="{0D108BD9-81ED-4DB2-BD59-A6C34878D82A}">
                    <a16:rowId xmlns:a16="http://schemas.microsoft.com/office/drawing/2014/main" val="2569175143"/>
                  </a:ext>
                </a:extLst>
              </a:tr>
              <a:tr h="461462">
                <a:tc gridSpan="2">
                  <a:txBody>
                    <a:bodyPr/>
                    <a:lstStyle/>
                    <a:p>
                      <a:r>
                        <a:rPr lang="en-US"/>
                        <a:t>Synopsis</a:t>
                      </a:r>
                    </a:p>
                  </a:txBody>
                  <a:tcPr/>
                </a:tc>
                <a:tc hMerge="1">
                  <a:txBody>
                    <a:bodyPr/>
                    <a:lstStyle/>
                    <a:p>
                      <a:endParaRPr lang="en-US"/>
                    </a:p>
                  </a:txBody>
                  <a:tcPr/>
                </a:tc>
                <a:tc gridSpan="4">
                  <a:txBody>
                    <a:bodyPr/>
                    <a:lstStyle/>
                    <a:p>
                      <a:pPr lvl="0">
                        <a:buNone/>
                      </a:pPr>
                      <a:r>
                        <a:rPr lang="en-US"/>
                        <a:t>Provides funds for the treatment and prevention of Problem Gambling</a:t>
                      </a: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5005637"/>
                  </a:ext>
                </a:extLst>
              </a:tr>
            </a:tbl>
          </a:graphicData>
        </a:graphic>
      </p:graphicFrame>
    </p:spTree>
    <p:extLst>
      <p:ext uri="{BB962C8B-B14F-4D97-AF65-F5344CB8AC3E}">
        <p14:creationId xmlns:p14="http://schemas.microsoft.com/office/powerpoint/2010/main" val="4105502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45B13-A1DD-7A62-D288-3B6535D0CAF7}"/>
              </a:ext>
            </a:extLst>
          </p:cNvPr>
          <p:cNvSpPr>
            <a:spLocks noGrp="1"/>
          </p:cNvSpPr>
          <p:nvPr>
            <p:ph type="title"/>
          </p:nvPr>
        </p:nvSpPr>
        <p:spPr>
          <a:xfrm>
            <a:off x="1415845" y="357547"/>
            <a:ext cx="10520516" cy="1445342"/>
          </a:xfrm>
        </p:spPr>
        <p:txBody>
          <a:bodyPr>
            <a:normAutofit/>
          </a:bodyPr>
          <a:lstStyle/>
          <a:p>
            <a:r>
              <a:rPr lang="en-US" sz="4000">
                <a:cs typeface="Times New Roman"/>
              </a:rPr>
              <a:t>Farm and Ranch Stress Assistance Network Competitive Grants Program</a:t>
            </a:r>
          </a:p>
        </p:txBody>
      </p:sp>
      <p:sp>
        <p:nvSpPr>
          <p:cNvPr id="4" name="Slide Number Placeholder 3">
            <a:extLst>
              <a:ext uri="{FF2B5EF4-FFF2-40B4-BE49-F238E27FC236}">
                <a16:creationId xmlns:a16="http://schemas.microsoft.com/office/drawing/2014/main" id="{4CDD40CF-8651-279B-05DD-DC8BCD899896}"/>
              </a:ext>
            </a:extLst>
          </p:cNvPr>
          <p:cNvSpPr>
            <a:spLocks noGrp="1"/>
          </p:cNvSpPr>
          <p:nvPr>
            <p:ph type="sldNum" sz="quarter" idx="12"/>
          </p:nvPr>
        </p:nvSpPr>
        <p:spPr/>
        <p:txBody>
          <a:bodyPr/>
          <a:lstStyle/>
          <a:p>
            <a:fld id="{A0EC8638-D38E-4C5B-8C11-DA859CF37C29}" type="slidenum">
              <a:rPr lang="en-US" smtClean="0"/>
              <a:t>23</a:t>
            </a:fld>
            <a:endParaRPr lang="en-US"/>
          </a:p>
        </p:txBody>
      </p:sp>
      <p:graphicFrame>
        <p:nvGraphicFramePr>
          <p:cNvPr id="13" name="Table 13">
            <a:extLst>
              <a:ext uri="{FF2B5EF4-FFF2-40B4-BE49-F238E27FC236}">
                <a16:creationId xmlns:a16="http://schemas.microsoft.com/office/drawing/2014/main" id="{216A6F46-099C-7F93-9FDB-630B8B63A66A}"/>
              </a:ext>
            </a:extLst>
          </p:cNvPr>
          <p:cNvGraphicFramePr>
            <a:graphicFrameLocks noGrp="1"/>
          </p:cNvGraphicFramePr>
          <p:nvPr>
            <p:ph idx="1"/>
            <p:extLst>
              <p:ext uri="{D42A27DB-BD31-4B8C-83A1-F6EECF244321}">
                <p14:modId xmlns:p14="http://schemas.microsoft.com/office/powerpoint/2010/main" val="421610965"/>
              </p:ext>
            </p:extLst>
          </p:nvPr>
        </p:nvGraphicFramePr>
        <p:xfrm>
          <a:off x="1197477" y="1802889"/>
          <a:ext cx="10251936" cy="2895600"/>
        </p:xfrm>
        <a:graphic>
          <a:graphicData uri="http://schemas.openxmlformats.org/drawingml/2006/table">
            <a:tbl>
              <a:tblPr firstRow="1" bandRow="1">
                <a:tableStyleId>{5C22544A-7EE6-4342-B048-85BDC9FD1C3A}</a:tableStyleId>
              </a:tblPr>
              <a:tblGrid>
                <a:gridCol w="578734">
                  <a:extLst>
                    <a:ext uri="{9D8B030D-6E8A-4147-A177-3AD203B41FA5}">
                      <a16:colId xmlns:a16="http://schemas.microsoft.com/office/drawing/2014/main" val="3524054424"/>
                    </a:ext>
                  </a:extLst>
                </a:gridCol>
                <a:gridCol w="2411391">
                  <a:extLst>
                    <a:ext uri="{9D8B030D-6E8A-4147-A177-3AD203B41FA5}">
                      <a16:colId xmlns:a16="http://schemas.microsoft.com/office/drawing/2014/main" val="1725497826"/>
                    </a:ext>
                  </a:extLst>
                </a:gridCol>
                <a:gridCol w="988669">
                  <a:extLst>
                    <a:ext uri="{9D8B030D-6E8A-4147-A177-3AD203B41FA5}">
                      <a16:colId xmlns:a16="http://schemas.microsoft.com/office/drawing/2014/main" val="2712020473"/>
                    </a:ext>
                  </a:extLst>
                </a:gridCol>
                <a:gridCol w="1061012">
                  <a:extLst>
                    <a:ext uri="{9D8B030D-6E8A-4147-A177-3AD203B41FA5}">
                      <a16:colId xmlns:a16="http://schemas.microsoft.com/office/drawing/2014/main" val="1209693941"/>
                    </a:ext>
                  </a:extLst>
                </a:gridCol>
                <a:gridCol w="1109238">
                  <a:extLst>
                    <a:ext uri="{9D8B030D-6E8A-4147-A177-3AD203B41FA5}">
                      <a16:colId xmlns:a16="http://schemas.microsoft.com/office/drawing/2014/main" val="1080072121"/>
                    </a:ext>
                  </a:extLst>
                </a:gridCol>
                <a:gridCol w="1567404">
                  <a:extLst>
                    <a:ext uri="{9D8B030D-6E8A-4147-A177-3AD203B41FA5}">
                      <a16:colId xmlns:a16="http://schemas.microsoft.com/office/drawing/2014/main" val="1001951191"/>
                    </a:ext>
                  </a:extLst>
                </a:gridCol>
                <a:gridCol w="1193639">
                  <a:extLst>
                    <a:ext uri="{9D8B030D-6E8A-4147-A177-3AD203B41FA5}">
                      <a16:colId xmlns:a16="http://schemas.microsoft.com/office/drawing/2014/main" val="2131522357"/>
                    </a:ext>
                  </a:extLst>
                </a:gridCol>
                <a:gridCol w="1341849">
                  <a:extLst>
                    <a:ext uri="{9D8B030D-6E8A-4147-A177-3AD203B41FA5}">
                      <a16:colId xmlns:a16="http://schemas.microsoft.com/office/drawing/2014/main" val="3851950282"/>
                    </a:ext>
                  </a:extLst>
                </a:gridCol>
              </a:tblGrid>
              <a:tr h="370840">
                <a:tc>
                  <a:txBody>
                    <a:bodyPr/>
                    <a:lstStyle/>
                    <a:p>
                      <a:r>
                        <a:rPr lang="en-US" sz="1600"/>
                        <a:t>CAT</a:t>
                      </a:r>
                    </a:p>
                  </a:txBody>
                  <a:tcPr/>
                </a:tc>
                <a:tc>
                  <a:txBody>
                    <a:bodyPr/>
                    <a:lstStyle/>
                    <a:p>
                      <a:r>
                        <a:rPr lang="en-US" sz="1600"/>
                        <a:t>Grant Name</a:t>
                      </a:r>
                    </a:p>
                  </a:txBody>
                  <a:tcPr/>
                </a:tc>
                <a:tc>
                  <a:txBody>
                    <a:bodyPr/>
                    <a:lstStyle/>
                    <a:p>
                      <a:r>
                        <a:rPr lang="en-US" sz="1600"/>
                        <a:t>Award Amount</a:t>
                      </a:r>
                    </a:p>
                  </a:txBody>
                  <a:tcPr/>
                </a:tc>
                <a:tc>
                  <a:txBody>
                    <a:bodyPr/>
                    <a:lstStyle/>
                    <a:p>
                      <a:r>
                        <a:rPr lang="en-US" sz="1600"/>
                        <a:t>Start Date</a:t>
                      </a:r>
                    </a:p>
                  </a:txBody>
                  <a:tcPr/>
                </a:tc>
                <a:tc>
                  <a:txBody>
                    <a:bodyPr/>
                    <a:lstStyle/>
                    <a:p>
                      <a:r>
                        <a:rPr lang="en-US" sz="1600"/>
                        <a:t>End Date</a:t>
                      </a:r>
                    </a:p>
                  </a:txBody>
                  <a:tcPr/>
                </a:tc>
                <a:tc>
                  <a:txBody>
                    <a:bodyPr/>
                    <a:lstStyle/>
                    <a:p>
                      <a:r>
                        <a:rPr lang="en-US" sz="1600"/>
                        <a:t>Grantor</a:t>
                      </a:r>
                    </a:p>
                  </a:txBody>
                  <a:tcPr/>
                </a:tc>
                <a:tc>
                  <a:txBody>
                    <a:bodyPr/>
                    <a:lstStyle/>
                    <a:p>
                      <a:r>
                        <a:rPr lang="en-US" sz="1600"/>
                        <a:t>Funding Type</a:t>
                      </a:r>
                    </a:p>
                  </a:txBody>
                  <a:tcPr/>
                </a:tc>
                <a:tc>
                  <a:txBody>
                    <a:bodyPr/>
                    <a:lstStyle/>
                    <a:p>
                      <a:r>
                        <a:rPr lang="en-US" sz="1600"/>
                        <a:t>Subawards/Work Orders</a:t>
                      </a:r>
                    </a:p>
                  </a:txBody>
                  <a:tcPr/>
                </a:tc>
                <a:extLst>
                  <a:ext uri="{0D108BD9-81ED-4DB2-BD59-A6C34878D82A}">
                    <a16:rowId xmlns:a16="http://schemas.microsoft.com/office/drawing/2014/main" val="938705739"/>
                  </a:ext>
                </a:extLst>
              </a:tr>
              <a:tr h="370840">
                <a:tc>
                  <a:txBody>
                    <a:bodyPr/>
                    <a:lstStyle/>
                    <a:p>
                      <a:r>
                        <a:rPr lang="en-US" sz="1400"/>
                        <a:t>8</a:t>
                      </a:r>
                    </a:p>
                  </a:txBody>
                  <a:tcPr/>
                </a:tc>
                <a:tc>
                  <a:txBody>
                    <a:bodyPr/>
                    <a:lstStyle/>
                    <a:p>
                      <a:r>
                        <a:rPr lang="en-US" sz="1400"/>
                        <a:t>NV Department of Agriculture</a:t>
                      </a:r>
                    </a:p>
                  </a:txBody>
                  <a:tcPr/>
                </a:tc>
                <a:tc>
                  <a:txBody>
                    <a:bodyPr/>
                    <a:lstStyle/>
                    <a:p>
                      <a:r>
                        <a:rPr lang="en-US" sz="1400"/>
                        <a:t>$455,343</a:t>
                      </a:r>
                    </a:p>
                  </a:txBody>
                  <a:tcPr/>
                </a:tc>
                <a:tc>
                  <a:txBody>
                    <a:bodyPr/>
                    <a:lstStyle/>
                    <a:p>
                      <a:r>
                        <a:rPr lang="en-US" sz="1400"/>
                        <a:t>12/1/2022</a:t>
                      </a:r>
                    </a:p>
                  </a:txBody>
                  <a:tcPr/>
                </a:tc>
                <a:tc>
                  <a:txBody>
                    <a:bodyPr/>
                    <a:lstStyle/>
                    <a:p>
                      <a:r>
                        <a:rPr lang="en-US" sz="1400"/>
                        <a:t>8/30/2023</a:t>
                      </a:r>
                    </a:p>
                  </a:txBody>
                  <a:tcPr/>
                </a:tc>
                <a:tc>
                  <a:txBody>
                    <a:bodyPr/>
                    <a:lstStyle/>
                    <a:p>
                      <a:r>
                        <a:rPr lang="en-US" sz="1400"/>
                        <a:t>NV Department of Agriculture</a:t>
                      </a:r>
                    </a:p>
                  </a:txBody>
                  <a:tcPr/>
                </a:tc>
                <a:tc>
                  <a:txBody>
                    <a:bodyPr/>
                    <a:lstStyle/>
                    <a:p>
                      <a:r>
                        <a:rPr lang="en-US" sz="1400"/>
                        <a:t>One-time</a:t>
                      </a:r>
                    </a:p>
                  </a:txBody>
                  <a:tcPr/>
                </a:tc>
                <a:tc>
                  <a:txBody>
                    <a:bodyPr/>
                    <a:lstStyle/>
                    <a:p>
                      <a:r>
                        <a:rPr lang="en-US" sz="1400"/>
                        <a:t>1</a:t>
                      </a:r>
                    </a:p>
                  </a:txBody>
                  <a:tcPr/>
                </a:tc>
                <a:extLst>
                  <a:ext uri="{0D108BD9-81ED-4DB2-BD59-A6C34878D82A}">
                    <a16:rowId xmlns:a16="http://schemas.microsoft.com/office/drawing/2014/main" val="3164672751"/>
                  </a:ext>
                </a:extLst>
              </a:tr>
              <a:tr h="370840">
                <a:tc gridSpan="2">
                  <a:txBody>
                    <a:bodyPr/>
                    <a:lstStyle/>
                    <a:p>
                      <a:r>
                        <a:rPr lang="en-US" sz="1400"/>
                        <a:t>Synopsis</a:t>
                      </a:r>
                    </a:p>
                  </a:txBody>
                  <a:tcPr/>
                </a:tc>
                <a:tc hMerge="1">
                  <a:txBody>
                    <a:bodyPr/>
                    <a:lstStyle/>
                    <a:p>
                      <a:endParaRPr lang="en-US"/>
                    </a:p>
                  </a:txBody>
                  <a:tcPr/>
                </a:tc>
                <a:tc gridSpan="6">
                  <a:txBody>
                    <a:bodyPr/>
                    <a:lstStyle/>
                    <a:p>
                      <a:pPr lvl="0" algn="l">
                        <a:lnSpc>
                          <a:spcPct val="100000"/>
                        </a:lnSpc>
                        <a:spcBef>
                          <a:spcPts val="0"/>
                        </a:spcBef>
                        <a:spcAft>
                          <a:spcPts val="0"/>
                        </a:spcAft>
                        <a:buNone/>
                      </a:pPr>
                      <a:r>
                        <a:rPr lang="en-US" sz="1400" b="0" i="0" u="none" strike="noStrike" noProof="0">
                          <a:latin typeface="+mn-lt"/>
                        </a:rPr>
                        <a:t>The Farmers and Ranchers Grant was awarded to us by the Department of Agriculture until August 2023 for a total of $455,343. The purpose of this award is to provide support for those experiencing increased mental health symptoms by accepting referrals through the Nevada Resilience Project website. Additionally, there is a connection to suicide prevention and ideation training (ASIST and </a:t>
                      </a:r>
                      <a:r>
                        <a:rPr lang="en-US" sz="1400" b="0" i="0" u="none" strike="noStrike" noProof="0" err="1">
                          <a:latin typeface="+mn-lt"/>
                        </a:rPr>
                        <a:t>SafeTalk</a:t>
                      </a:r>
                      <a:r>
                        <a:rPr lang="en-US" sz="1400" b="0" i="0" u="none" strike="noStrike" noProof="0">
                          <a:latin typeface="+mn-lt"/>
                        </a:rPr>
                        <a:t>). Funding also allows for outreach services, including webinars, direct communication, and collaboration with agriculture associations and partnerships to increase service awareness and contacts. The target population for this grant covers our agricultural community within White Pine, Elko, and Churchill.</a:t>
                      </a:r>
                      <a:endParaRPr lang="en-US" sz="140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50786862"/>
                  </a:ext>
                </a:extLst>
              </a:tr>
            </a:tbl>
          </a:graphicData>
        </a:graphic>
      </p:graphicFrame>
    </p:spTree>
    <p:extLst>
      <p:ext uri="{BB962C8B-B14F-4D97-AF65-F5344CB8AC3E}">
        <p14:creationId xmlns:p14="http://schemas.microsoft.com/office/powerpoint/2010/main" val="2269010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B7A828-5E88-4435-BA90-9924C0CC348F}"/>
              </a:ext>
            </a:extLst>
          </p:cNvPr>
          <p:cNvSpPr>
            <a:spLocks noGrp="1"/>
          </p:cNvSpPr>
          <p:nvPr>
            <p:ph type="title"/>
          </p:nvPr>
        </p:nvSpPr>
        <p:spPr>
          <a:xfrm>
            <a:off x="2312420" y="2109458"/>
            <a:ext cx="7567160" cy="2439909"/>
          </a:xfrm>
        </p:spPr>
        <p:txBody>
          <a:bodyPr/>
          <a:lstStyle/>
          <a:p>
            <a:r>
              <a:rPr lang="en-US" sz="8800"/>
              <a:t>Questions?</a:t>
            </a:r>
          </a:p>
        </p:txBody>
      </p:sp>
      <p:sp>
        <p:nvSpPr>
          <p:cNvPr id="2" name="Slide Number Placeholder 1">
            <a:extLst>
              <a:ext uri="{FF2B5EF4-FFF2-40B4-BE49-F238E27FC236}">
                <a16:creationId xmlns:a16="http://schemas.microsoft.com/office/drawing/2014/main" id="{09F39288-CA18-4406-B1AA-D1596A2AF374}"/>
              </a:ext>
            </a:extLst>
          </p:cNvPr>
          <p:cNvSpPr>
            <a:spLocks noGrp="1"/>
          </p:cNvSpPr>
          <p:nvPr>
            <p:ph type="sldNum" sz="quarter" idx="12"/>
          </p:nvPr>
        </p:nvSpPr>
        <p:spPr/>
        <p:txBody>
          <a:bodyPr/>
          <a:lstStyle/>
          <a:p>
            <a:fld id="{E9C1D828-F931-464A-8E86-F9D742DA373F}" type="slidenum">
              <a:rPr lang="en-US" smtClean="0"/>
              <a:t>24</a:t>
            </a:fld>
            <a:endParaRPr lang="en-US"/>
          </a:p>
        </p:txBody>
      </p:sp>
    </p:spTree>
    <p:extLst>
      <p:ext uri="{BB962C8B-B14F-4D97-AF65-F5344CB8AC3E}">
        <p14:creationId xmlns:p14="http://schemas.microsoft.com/office/powerpoint/2010/main" val="611381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a:extLst>
              <a:ext uri="{FF2B5EF4-FFF2-40B4-BE49-F238E27FC236}">
                <a16:creationId xmlns:a16="http://schemas.microsoft.com/office/drawing/2014/main" id="{BBED79DE-F71B-4A25-B0C2-BE0660917606}"/>
              </a:ext>
            </a:extLst>
          </p:cNvPr>
          <p:cNvSpPr txBox="1">
            <a:spLocks/>
          </p:cNvSpPr>
          <p:nvPr/>
        </p:nvSpPr>
        <p:spPr>
          <a:xfrm>
            <a:off x="1466662" y="1113576"/>
            <a:ext cx="8292974" cy="88723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n-US" sz="4800" kern="1200">
                <a:solidFill>
                  <a:srgbClr val="1F4E79"/>
                </a:solidFill>
                <a:latin typeface="+mn-lt"/>
                <a:ea typeface="+mj-ea"/>
                <a:cs typeface="Times New Roman" panose="02020603050405020304" pitchFamily="18" charset="0"/>
              </a:defRPr>
            </a:lvl1pPr>
          </a:lstStyle>
          <a:p>
            <a:r>
              <a:rPr lang="en-US"/>
              <a:t>Contact Information</a:t>
            </a:r>
          </a:p>
        </p:txBody>
      </p:sp>
      <p:sp>
        <p:nvSpPr>
          <p:cNvPr id="13" name="Content Placeholder 2">
            <a:extLst>
              <a:ext uri="{FF2B5EF4-FFF2-40B4-BE49-F238E27FC236}">
                <a16:creationId xmlns:a16="http://schemas.microsoft.com/office/drawing/2014/main" id="{65329391-7112-449B-9EAD-7F169DA691B3}"/>
              </a:ext>
            </a:extLst>
          </p:cNvPr>
          <p:cNvSpPr>
            <a:spLocks noGrp="1"/>
          </p:cNvSpPr>
          <p:nvPr>
            <p:ph type="body" sz="quarter" idx="4294967295"/>
          </p:nvPr>
        </p:nvSpPr>
        <p:spPr>
          <a:xfrm>
            <a:off x="3085723" y="2498756"/>
            <a:ext cx="6020554" cy="2189932"/>
          </a:xfrm>
        </p:spPr>
        <p:txBody>
          <a:bodyPr>
            <a:normAutofit fontScale="47500" lnSpcReduction="20000"/>
          </a:bodyPr>
          <a:lstStyle>
            <a:lvl1pPr marL="0" indent="0">
              <a:lnSpc>
                <a:spcPct val="100000"/>
              </a:lnSpc>
              <a:spcBef>
                <a:spcPts val="0"/>
              </a:spcBef>
              <a:buNone/>
              <a:defRPr/>
            </a:lvl1pPr>
          </a:lstStyle>
          <a:p>
            <a:pPr marL="91440" marR="0">
              <a:lnSpc>
                <a:spcPct val="128000"/>
              </a:lnSpc>
              <a:spcBef>
                <a:spcPts val="0"/>
              </a:spcBef>
              <a:spcAft>
                <a:spcPts val="0"/>
              </a:spcAft>
            </a:pPr>
            <a:r>
              <a:rPr lang="en-US" sz="3600" b="1" dirty="0">
                <a:solidFill>
                  <a:srgbClr val="2F5496"/>
                </a:solidFill>
                <a:effectLst/>
                <a:latin typeface="Calibri" panose="020F0502020204030204" pitchFamily="34" charset="0"/>
                <a:ea typeface="Calibri" panose="020F0502020204030204" pitchFamily="34" charset="0"/>
              </a:rPr>
              <a:t>Dr. Ruth </a:t>
            </a:r>
            <a:r>
              <a:rPr lang="en-US" sz="3600" b="1" dirty="0" err="1">
                <a:solidFill>
                  <a:srgbClr val="2F5496"/>
                </a:solidFill>
                <a:effectLst/>
                <a:latin typeface="Calibri" panose="020F0502020204030204" pitchFamily="34" charset="0"/>
                <a:ea typeface="Calibri" panose="020F0502020204030204" pitchFamily="34" charset="0"/>
              </a:rPr>
              <a:t>Condray</a:t>
            </a:r>
            <a:r>
              <a:rPr lang="en-US" sz="3600" b="1" dirty="0">
                <a:solidFill>
                  <a:srgbClr val="2F5496"/>
                </a:solidFill>
                <a:effectLst/>
                <a:latin typeface="Calibri" panose="020F0502020204030204" pitchFamily="34" charset="0"/>
                <a:ea typeface="Calibri" panose="020F0502020204030204" pitchFamily="34" charset="0"/>
              </a:rPr>
              <a:t>, Ph.D. (she/her/hers)</a:t>
            </a:r>
            <a:endParaRPr lang="en-US" sz="3600" dirty="0">
              <a:effectLst/>
              <a:latin typeface="Calibri" panose="020F0502020204030204" pitchFamily="34" charset="0"/>
              <a:ea typeface="Calibri" panose="020F0502020204030204" pitchFamily="34" charset="0"/>
            </a:endParaRPr>
          </a:p>
          <a:p>
            <a:pPr marL="91440" marR="0">
              <a:lnSpc>
                <a:spcPct val="128000"/>
              </a:lnSpc>
              <a:spcBef>
                <a:spcPts val="0"/>
              </a:spcBef>
              <a:spcAft>
                <a:spcPts val="0"/>
              </a:spcAft>
            </a:pPr>
            <a:r>
              <a:rPr lang="en-US" sz="2800" dirty="0">
                <a:solidFill>
                  <a:srgbClr val="2F2F2F"/>
                </a:solidFill>
                <a:effectLst/>
                <a:latin typeface="Calibri" panose="020F0502020204030204" pitchFamily="34" charset="0"/>
                <a:ea typeface="Calibri" panose="020F0502020204030204" pitchFamily="34" charset="0"/>
              </a:rPr>
              <a:t>Clinical Program Planner III </a:t>
            </a:r>
            <a:r>
              <a:rPr lang="en-US" dirty="0">
                <a:latin typeface="Calibri" panose="020F0502020204030204" pitchFamily="34" charset="0"/>
                <a:ea typeface="Calibri" panose="020F0502020204030204" pitchFamily="34" charset="0"/>
              </a:rPr>
              <a:t>| </a:t>
            </a:r>
            <a:r>
              <a:rPr lang="en-US" sz="2800" dirty="0">
                <a:solidFill>
                  <a:srgbClr val="2F2F2F"/>
                </a:solidFill>
                <a:effectLst/>
                <a:latin typeface="Calibri" panose="020F0502020204030204" pitchFamily="34" charset="0"/>
                <a:ea typeface="Calibri" panose="020F0502020204030204" pitchFamily="34" charset="0"/>
              </a:rPr>
              <a:t>Deputy Bureau Chief </a:t>
            </a:r>
          </a:p>
          <a:p>
            <a:pPr marL="91440" marR="0">
              <a:lnSpc>
                <a:spcPct val="128000"/>
              </a:lnSpc>
              <a:spcBef>
                <a:spcPts val="0"/>
              </a:spcBef>
              <a:spcAft>
                <a:spcPts val="0"/>
              </a:spcAft>
            </a:pPr>
            <a:r>
              <a:rPr lang="en-US" dirty="0">
                <a:solidFill>
                  <a:srgbClr val="2F2F2F"/>
                </a:solidFill>
                <a:latin typeface="Calibri" panose="020F0502020204030204" pitchFamily="34" charset="0"/>
                <a:ea typeface="Calibri" panose="020F0502020204030204" pitchFamily="34" charset="0"/>
              </a:rPr>
              <a:t>B</a:t>
            </a:r>
            <a:r>
              <a:rPr lang="en-US" sz="2800" dirty="0">
                <a:solidFill>
                  <a:srgbClr val="2F2F2F"/>
                </a:solidFill>
                <a:effectLst/>
                <a:latin typeface="Calibri" panose="020F0502020204030204" pitchFamily="34" charset="0"/>
                <a:ea typeface="Calibri" panose="020F0502020204030204" pitchFamily="34" charset="0"/>
              </a:rPr>
              <a:t>ureau of Behavioral Health Wellness and Prevention</a:t>
            </a:r>
            <a:endParaRPr lang="en-US" sz="2800" dirty="0">
              <a:effectLst/>
              <a:latin typeface="Calibri" panose="020F0502020204030204" pitchFamily="34" charset="0"/>
              <a:ea typeface="Calibri" panose="020F0502020204030204" pitchFamily="34" charset="0"/>
            </a:endParaRPr>
          </a:p>
          <a:p>
            <a:pPr marL="91440" marR="0">
              <a:lnSpc>
                <a:spcPct val="128000"/>
              </a:lnSpc>
              <a:spcBef>
                <a:spcPts val="0"/>
              </a:spcBef>
              <a:spcAft>
                <a:spcPts val="0"/>
              </a:spcAft>
            </a:pPr>
            <a:r>
              <a:rPr lang="en-US" sz="2800" dirty="0">
                <a:solidFill>
                  <a:srgbClr val="2F2F2F"/>
                </a:solidFill>
                <a:effectLst/>
                <a:latin typeface="Calibri" panose="020F0502020204030204" pitchFamily="34" charset="0"/>
                <a:ea typeface="Calibri" panose="020F0502020204030204" pitchFamily="34" charset="0"/>
              </a:rPr>
              <a:t>Division of Public and Behavioral Health</a:t>
            </a:r>
            <a:endParaRPr lang="en-US" sz="2800" dirty="0">
              <a:effectLst/>
              <a:latin typeface="Calibri" panose="020F0502020204030204" pitchFamily="34" charset="0"/>
              <a:ea typeface="Calibri" panose="020F0502020204030204" pitchFamily="34" charset="0"/>
            </a:endParaRPr>
          </a:p>
          <a:p>
            <a:pPr marL="91440" marR="0">
              <a:lnSpc>
                <a:spcPct val="128000"/>
              </a:lnSpc>
              <a:spcBef>
                <a:spcPts val="0"/>
              </a:spcBef>
              <a:spcAft>
                <a:spcPts val="0"/>
              </a:spcAft>
            </a:pPr>
            <a:r>
              <a:rPr lang="en-US" sz="2800" dirty="0">
                <a:solidFill>
                  <a:srgbClr val="2F2F2F"/>
                </a:solidFill>
                <a:effectLst/>
                <a:latin typeface="Calibri" panose="020F0502020204030204" pitchFamily="34" charset="0"/>
                <a:ea typeface="Calibri" panose="020F0502020204030204" pitchFamily="34" charset="0"/>
              </a:rPr>
              <a:t>Nevada Department of Health and Human Services</a:t>
            </a:r>
            <a:endParaRPr lang="en-US" sz="2800" dirty="0">
              <a:effectLst/>
              <a:latin typeface="Calibri" panose="020F0502020204030204" pitchFamily="34" charset="0"/>
              <a:ea typeface="Calibri" panose="020F0502020204030204" pitchFamily="34" charset="0"/>
            </a:endParaRPr>
          </a:p>
          <a:p>
            <a:pPr marL="91440" marR="0">
              <a:lnSpc>
                <a:spcPct val="128000"/>
              </a:lnSpc>
              <a:spcBef>
                <a:spcPts val="0"/>
              </a:spcBef>
              <a:spcAft>
                <a:spcPts val="0"/>
              </a:spcAft>
            </a:pPr>
            <a:r>
              <a:rPr lang="en-US" sz="2800" dirty="0">
                <a:solidFill>
                  <a:srgbClr val="2F2F2F"/>
                </a:solidFill>
                <a:effectLst/>
                <a:latin typeface="Calibri" panose="020F0502020204030204" pitchFamily="34" charset="0"/>
                <a:ea typeface="Calibri" panose="020F0502020204030204" pitchFamily="34" charset="0"/>
              </a:rPr>
              <a:t>4126 Technology Way, Second Floor</a:t>
            </a:r>
            <a:endParaRPr lang="en-US" sz="2800" dirty="0">
              <a:effectLst/>
              <a:latin typeface="Calibri" panose="020F0502020204030204" pitchFamily="34" charset="0"/>
              <a:ea typeface="Calibri" panose="020F0502020204030204" pitchFamily="34" charset="0"/>
            </a:endParaRPr>
          </a:p>
          <a:p>
            <a:pPr marL="91440" marR="0">
              <a:lnSpc>
                <a:spcPct val="128000"/>
              </a:lnSpc>
              <a:spcBef>
                <a:spcPts val="0"/>
              </a:spcBef>
              <a:spcAft>
                <a:spcPts val="0"/>
              </a:spcAft>
            </a:pPr>
            <a:r>
              <a:rPr lang="en-US" sz="2800" dirty="0">
                <a:solidFill>
                  <a:srgbClr val="2F2F2F"/>
                </a:solidFill>
                <a:effectLst/>
                <a:latin typeface="Calibri" panose="020F0502020204030204" pitchFamily="34" charset="0"/>
                <a:ea typeface="Calibri" panose="020F0502020204030204" pitchFamily="34" charset="0"/>
              </a:rPr>
              <a:t>Carson City, Nevada 89706</a:t>
            </a:r>
            <a:endParaRPr lang="en-US" sz="2800" dirty="0">
              <a:effectLst/>
              <a:latin typeface="Calibri" panose="020F0502020204030204" pitchFamily="34" charset="0"/>
              <a:ea typeface="Calibri" panose="020F0502020204030204" pitchFamily="34" charset="0"/>
            </a:endParaRPr>
          </a:p>
          <a:p>
            <a:pPr marL="91440" marR="0">
              <a:lnSpc>
                <a:spcPct val="128000"/>
              </a:lnSpc>
              <a:spcBef>
                <a:spcPts val="0"/>
              </a:spcBef>
              <a:spcAft>
                <a:spcPts val="0"/>
              </a:spcAft>
            </a:pPr>
            <a:r>
              <a:rPr lang="fr-FR" sz="2800" dirty="0" err="1">
                <a:solidFill>
                  <a:srgbClr val="2F2F2F"/>
                </a:solidFill>
                <a:effectLst/>
                <a:latin typeface="Calibri" panose="020F0502020204030204" pitchFamily="34" charset="0"/>
                <a:ea typeface="Calibri" panose="020F0502020204030204" pitchFamily="34" charset="0"/>
              </a:rPr>
              <a:t>T</a:t>
            </a:r>
            <a:r>
              <a:rPr lang="fr-FR" sz="2800" dirty="0">
                <a:solidFill>
                  <a:srgbClr val="2F2F2F"/>
                </a:solidFill>
                <a:effectLst/>
                <a:latin typeface="Calibri" panose="020F0502020204030204" pitchFamily="34" charset="0"/>
                <a:ea typeface="Calibri" panose="020F0502020204030204" pitchFamily="34" charset="0"/>
              </a:rPr>
              <a:t>: (775) 684-4190 </a:t>
            </a:r>
            <a:endParaRPr lang="en-US" sz="2800" dirty="0">
              <a:effectLst/>
              <a:latin typeface="Calibri" panose="020F0502020204030204" pitchFamily="34" charset="0"/>
              <a:ea typeface="Calibri" panose="020F0502020204030204" pitchFamily="34" charset="0"/>
            </a:endParaRPr>
          </a:p>
          <a:p>
            <a:pPr>
              <a:lnSpc>
                <a:spcPct val="128000"/>
              </a:lnSpc>
            </a:pPr>
            <a:r>
              <a:rPr lang="fr-FR" sz="2800" u="sng" dirty="0">
                <a:solidFill>
                  <a:srgbClr val="2F5496"/>
                </a:solidFill>
                <a:effectLst/>
                <a:latin typeface="Calibri" panose="020F0502020204030204" pitchFamily="34" charset="0"/>
                <a:ea typeface="Calibri" panose="020F0502020204030204" pitchFamily="34" charset="0"/>
                <a:hlinkClick r:id="rId2"/>
              </a:rPr>
              <a:t>rcondray@health.nv.gov</a:t>
            </a:r>
            <a:r>
              <a:rPr lang="fr-FR" sz="2800" u="sng" dirty="0">
                <a:solidFill>
                  <a:srgbClr val="2F5496"/>
                </a:solidFill>
                <a:effectLst/>
                <a:latin typeface="Calibri" panose="020F0502020204030204" pitchFamily="34" charset="0"/>
                <a:ea typeface="Calibri" panose="020F0502020204030204" pitchFamily="34" charset="0"/>
              </a:rPr>
              <a:t> </a:t>
            </a:r>
            <a:r>
              <a:rPr lang="fr-FR" sz="2800" dirty="0">
                <a:solidFill>
                  <a:srgbClr val="2F5496"/>
                </a:solidFill>
                <a:effectLst/>
                <a:latin typeface="Calibri" panose="020F0502020204030204" pitchFamily="34" charset="0"/>
                <a:ea typeface="Calibri" panose="020F0502020204030204" pitchFamily="34" charset="0"/>
              </a:rPr>
              <a:t>| </a:t>
            </a:r>
            <a:r>
              <a:rPr lang="fr-FR" sz="2800" u="sng" dirty="0">
                <a:solidFill>
                  <a:srgbClr val="2F5496"/>
                </a:solidFill>
                <a:effectLst/>
                <a:latin typeface="Calibri" panose="020F0502020204030204" pitchFamily="34" charset="0"/>
                <a:ea typeface="Calibri" panose="020F0502020204030204" pitchFamily="34" charset="0"/>
                <a:hlinkClick r:id="rId3"/>
              </a:rPr>
              <a:t>www.dhhs.nv.gov</a:t>
            </a:r>
            <a:r>
              <a:rPr lang="en-US" sz="2800" dirty="0">
                <a:solidFill>
                  <a:srgbClr val="2F5496"/>
                </a:solidFill>
                <a:effectLst/>
                <a:latin typeface="Calibri" panose="020F0502020204030204" pitchFamily="34" charset="0"/>
                <a:ea typeface="Calibri" panose="020F0502020204030204" pitchFamily="34" charset="0"/>
              </a:rPr>
              <a:t> </a:t>
            </a:r>
            <a:r>
              <a:rPr lang="fr-FR" sz="2800" dirty="0">
                <a:solidFill>
                  <a:srgbClr val="2F5496"/>
                </a:solidFill>
                <a:effectLst/>
                <a:latin typeface="Calibri" panose="020F0502020204030204" pitchFamily="34" charset="0"/>
                <a:ea typeface="Calibri" panose="020F0502020204030204" pitchFamily="34" charset="0"/>
              </a:rPr>
              <a:t>| </a:t>
            </a:r>
            <a:r>
              <a:rPr lang="fr-FR" sz="2800" u="sng" dirty="0">
                <a:solidFill>
                  <a:srgbClr val="2F5496"/>
                </a:solidFill>
                <a:effectLst/>
                <a:latin typeface="Calibri" panose="020F0502020204030204" pitchFamily="34" charset="0"/>
                <a:ea typeface="Calibri" panose="020F0502020204030204" pitchFamily="34" charset="0"/>
                <a:hlinkClick r:id="rId4"/>
              </a:rPr>
              <a:t>www.dpbh.nv.gov</a:t>
            </a:r>
            <a:endParaRPr lang="en-US" dirty="0"/>
          </a:p>
        </p:txBody>
      </p:sp>
      <p:sp>
        <p:nvSpPr>
          <p:cNvPr id="2" name="Slide Number Placeholder 1">
            <a:extLst>
              <a:ext uri="{FF2B5EF4-FFF2-40B4-BE49-F238E27FC236}">
                <a16:creationId xmlns:a16="http://schemas.microsoft.com/office/drawing/2014/main" id="{D3D93171-25DF-4EF0-AA56-3E063537E9CD}"/>
              </a:ext>
            </a:extLst>
          </p:cNvPr>
          <p:cNvSpPr>
            <a:spLocks noGrp="1"/>
          </p:cNvSpPr>
          <p:nvPr>
            <p:ph type="sldNum" sz="quarter" idx="12"/>
          </p:nvPr>
        </p:nvSpPr>
        <p:spPr/>
        <p:txBody>
          <a:bodyPr/>
          <a:lstStyle/>
          <a:p>
            <a:fld id="{E9C1D828-F931-464A-8E86-F9D742DA373F}" type="slidenum">
              <a:rPr lang="en-US" smtClean="0"/>
              <a:pPr/>
              <a:t>25</a:t>
            </a:fld>
            <a:endParaRPr lang="en-US"/>
          </a:p>
        </p:txBody>
      </p:sp>
    </p:spTree>
    <p:extLst>
      <p:ext uri="{BB962C8B-B14F-4D97-AF65-F5344CB8AC3E}">
        <p14:creationId xmlns:p14="http://schemas.microsoft.com/office/powerpoint/2010/main" val="2859460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0B4A5-1D49-3313-1C7D-6EE73178F4C6}"/>
              </a:ext>
            </a:extLst>
          </p:cNvPr>
          <p:cNvSpPr>
            <a:spLocks noGrp="1"/>
          </p:cNvSpPr>
          <p:nvPr>
            <p:ph type="title"/>
          </p:nvPr>
        </p:nvSpPr>
        <p:spPr/>
        <p:txBody>
          <a:bodyPr/>
          <a:lstStyle/>
          <a:p>
            <a:r>
              <a:rPr lang="en-US" dirty="0"/>
              <a:t>Bureau Structure</a:t>
            </a:r>
          </a:p>
        </p:txBody>
      </p:sp>
      <p:sp>
        <p:nvSpPr>
          <p:cNvPr id="4" name="Slide Number Placeholder 3">
            <a:extLst>
              <a:ext uri="{FF2B5EF4-FFF2-40B4-BE49-F238E27FC236}">
                <a16:creationId xmlns:a16="http://schemas.microsoft.com/office/drawing/2014/main" id="{7A3DE375-06F9-A247-FCB6-00D63803D5A0}"/>
              </a:ext>
            </a:extLst>
          </p:cNvPr>
          <p:cNvSpPr>
            <a:spLocks noGrp="1"/>
          </p:cNvSpPr>
          <p:nvPr>
            <p:ph type="sldNum" sz="quarter" idx="12"/>
          </p:nvPr>
        </p:nvSpPr>
        <p:spPr/>
        <p:txBody>
          <a:bodyPr/>
          <a:lstStyle/>
          <a:p>
            <a:fld id="{A0EC8638-D38E-4C5B-8C11-DA859CF37C29}" type="slidenum">
              <a:rPr lang="en-US" smtClean="0"/>
              <a:t>3</a:t>
            </a:fld>
            <a:endParaRPr lang="en-US"/>
          </a:p>
        </p:txBody>
      </p:sp>
      <p:graphicFrame>
        <p:nvGraphicFramePr>
          <p:cNvPr id="5" name="Content Placeholder 4">
            <a:extLst>
              <a:ext uri="{FF2B5EF4-FFF2-40B4-BE49-F238E27FC236}">
                <a16:creationId xmlns:a16="http://schemas.microsoft.com/office/drawing/2014/main" id="{7038930C-BA4B-FF83-11E0-28E61782069E}"/>
              </a:ext>
            </a:extLst>
          </p:cNvPr>
          <p:cNvGraphicFramePr>
            <a:graphicFrameLocks noGrp="1"/>
          </p:cNvGraphicFramePr>
          <p:nvPr>
            <p:ph idx="1"/>
            <p:extLst>
              <p:ext uri="{D42A27DB-BD31-4B8C-83A1-F6EECF244321}">
                <p14:modId xmlns:p14="http://schemas.microsoft.com/office/powerpoint/2010/main" val="3953774505"/>
              </p:ext>
            </p:extLst>
          </p:nvPr>
        </p:nvGraphicFramePr>
        <p:xfrm>
          <a:off x="357447" y="1325563"/>
          <a:ext cx="11669712" cy="40024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5276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597B9-5FB4-6205-A7D9-A656FB3F5F30}"/>
              </a:ext>
            </a:extLst>
          </p:cNvPr>
          <p:cNvSpPr>
            <a:spLocks noGrp="1"/>
          </p:cNvSpPr>
          <p:nvPr>
            <p:ph type="title"/>
          </p:nvPr>
        </p:nvSpPr>
        <p:spPr/>
        <p:txBody>
          <a:bodyPr>
            <a:normAutofit/>
          </a:bodyPr>
          <a:lstStyle/>
          <a:p>
            <a:r>
              <a:rPr lang="en-US" dirty="0"/>
              <a:t>Introduction</a:t>
            </a:r>
          </a:p>
        </p:txBody>
      </p:sp>
      <p:sp>
        <p:nvSpPr>
          <p:cNvPr id="3" name="Content Placeholder 2">
            <a:extLst>
              <a:ext uri="{FF2B5EF4-FFF2-40B4-BE49-F238E27FC236}">
                <a16:creationId xmlns:a16="http://schemas.microsoft.com/office/drawing/2014/main" id="{80045AF7-FEB3-C9E2-86C3-E5DB8198813A}"/>
              </a:ext>
            </a:extLst>
          </p:cNvPr>
          <p:cNvSpPr>
            <a:spLocks noGrp="1"/>
          </p:cNvSpPr>
          <p:nvPr>
            <p:ph idx="1"/>
          </p:nvPr>
        </p:nvSpPr>
        <p:spPr>
          <a:xfrm>
            <a:off x="1327354" y="1210235"/>
            <a:ext cx="10038735" cy="4868484"/>
          </a:xfrm>
        </p:spPr>
        <p:txBody>
          <a:bodyPr>
            <a:normAutofit fontScale="77500" lnSpcReduction="20000"/>
          </a:bodyPr>
          <a:lstStyle/>
          <a:p>
            <a:pPr marL="0" marR="0" lvl="0" indent="0" algn="l" defTabSz="914400" rtl="0" eaLnBrk="1" fontAlgn="auto" latinLnBrk="0" hangingPunct="1">
              <a:lnSpc>
                <a:spcPct val="118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Within Bureau of Behavioral Health Wellness and Prevention (BBHWP), the Section devoted to Behavioral Health System Planning</a:t>
            </a:r>
            <a:r>
              <a:rPr kumimoji="0" lang="en-US" sz="2600" b="0" i="0" u="none" strike="noStrike" kern="1200" cap="none" spc="0" normalizeH="0" noProof="0" dirty="0">
                <a:ln>
                  <a:noFill/>
                </a:ln>
                <a:solidFill>
                  <a:prstClr val="black"/>
                </a:solidFill>
                <a:effectLst/>
                <a:uLnTx/>
                <a:uFillTx/>
                <a:latin typeface="Calibri" panose="020F0502020204030204"/>
                <a:cs typeface="Times New Roman"/>
              </a:rPr>
              <a:t> is responsible for administering </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the Community Mental Health Services Block Grant (MHBG)</a:t>
            </a:r>
            <a:r>
              <a:rPr lang="en-US" sz="2600" dirty="0">
                <a:solidFill>
                  <a:prstClr val="black"/>
                </a:solidFill>
                <a:latin typeface="Calibri" panose="020F0502020204030204"/>
                <a:cs typeface="Times New Roman"/>
              </a:rPr>
              <a:t>,</a:t>
            </a:r>
            <a:r>
              <a:rPr kumimoji="0" lang="en-US" sz="2600" b="0" i="0" u="none" strike="noStrike" kern="1200" cap="none" spc="0" normalizeH="0" noProof="0" dirty="0">
                <a:ln>
                  <a:noFill/>
                </a:ln>
                <a:solidFill>
                  <a:prstClr val="black"/>
                </a:solidFill>
                <a:effectLst/>
                <a:uLnTx/>
                <a:uFillTx/>
                <a:latin typeface="Calibri" panose="020F0502020204030204"/>
                <a:cs typeface="Times New Roman"/>
              </a:rPr>
              <a:t> </a:t>
            </a:r>
            <a:r>
              <a:rPr lang="en-US" sz="2600" dirty="0">
                <a:solidFill>
                  <a:prstClr val="black"/>
                </a:solidFill>
                <a:latin typeface="Calibri" panose="020F0502020204030204"/>
                <a:cs typeface="Times New Roman"/>
              </a:rPr>
              <a:t>all </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MHBG supplemental funding and new/competing </a:t>
            </a:r>
            <a:r>
              <a:rPr lang="en-US" sz="2600" dirty="0">
                <a:solidFill>
                  <a:prstClr val="black"/>
                </a:solidFill>
                <a:latin typeface="Calibri" panose="020F0502020204030204"/>
                <a:cs typeface="Times New Roman"/>
              </a:rPr>
              <a:t>awards to support mental health services</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a:t>
            </a:r>
          </a:p>
          <a:p>
            <a:pPr marL="0" marR="0" lvl="0" indent="0" algn="l" defTabSz="914400" rtl="0" eaLnBrk="1" fontAlgn="auto" latinLnBrk="0" hangingPunct="1">
              <a:lnSpc>
                <a:spcPct val="118000"/>
              </a:lnSpc>
              <a:spcBef>
                <a:spcPts val="1000"/>
              </a:spcBef>
              <a:spcAft>
                <a:spcPts val="0"/>
              </a:spcAft>
              <a:buClrTx/>
              <a:buSzTx/>
              <a:buFont typeface="Arial" panose="020B0604020202020204" pitchFamily="34" charset="0"/>
              <a:buNone/>
              <a:tabLst/>
              <a:defRPr/>
            </a:pPr>
            <a:endPar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endParaRPr>
          </a:p>
          <a:p>
            <a:pPr marL="0" marR="0" lvl="0" indent="0" algn="l" defTabSz="914400" rtl="0" eaLnBrk="1" fontAlgn="auto" latinLnBrk="0" hangingPunct="1">
              <a:lnSpc>
                <a:spcPct val="118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A primary objective of the BH System Planning Section is to support our state partners in providing a comprehensive system of community mental health </a:t>
            </a:r>
            <a:r>
              <a:rPr lang="en-US" sz="2600" dirty="0">
                <a:solidFill>
                  <a:prstClr val="black"/>
                </a:solidFill>
                <a:latin typeface="Calibri" panose="020F0502020204030204"/>
                <a:cs typeface="Times New Roman"/>
              </a:rPr>
              <a:t>services</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 to Nevada’s residents.  To</a:t>
            </a:r>
            <a:r>
              <a:rPr kumimoji="0" lang="en-US" sz="2600" b="0" i="0" u="none" strike="noStrike" kern="1200" cap="none" spc="0" normalizeH="0" noProof="0" dirty="0">
                <a:ln>
                  <a:noFill/>
                </a:ln>
                <a:solidFill>
                  <a:prstClr val="black"/>
                </a:solidFill>
                <a:effectLst/>
                <a:uLnTx/>
                <a:uFillTx/>
                <a:latin typeface="Calibri" panose="020F0502020204030204"/>
                <a:cs typeface="Times New Roman"/>
              </a:rPr>
              <a:t> that end, our Bureau </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collaborates with </a:t>
            </a:r>
            <a:r>
              <a:rPr lang="en-US" sz="2600" dirty="0">
                <a:solidFill>
                  <a:prstClr val="black"/>
                </a:solidFill>
                <a:latin typeface="Calibri" panose="020F0502020204030204"/>
                <a:cs typeface="Times New Roman"/>
              </a:rPr>
              <a:t>community members throughout the State to update our behavioral health strategic plans on a regular basis.  The most recent plan, the 2023 Strategic Plan for </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Behavioral Health Community Integration,</a:t>
            </a:r>
            <a:r>
              <a:rPr kumimoji="0" lang="en-US" sz="2600" b="0" i="0" u="none" strike="noStrike" kern="1200" cap="none" spc="0" normalizeH="0" noProof="0" dirty="0">
                <a:ln>
                  <a:noFill/>
                </a:ln>
                <a:solidFill>
                  <a:prstClr val="black"/>
                </a:solidFill>
                <a:effectLst/>
                <a:uLnTx/>
                <a:uFillTx/>
                <a:latin typeface="Calibri" panose="020F0502020204030204"/>
                <a:cs typeface="Times New Roman"/>
              </a:rPr>
              <a:t> was released in January</a:t>
            </a:r>
            <a:r>
              <a:rPr kumimoji="0" lang="en-US" sz="2600" b="0" i="0" u="none" strike="noStrike" kern="1200" cap="none" spc="0" normalizeH="0" baseline="0" noProof="0" dirty="0">
                <a:ln>
                  <a:noFill/>
                </a:ln>
                <a:solidFill>
                  <a:prstClr val="black"/>
                </a:solidFill>
                <a:effectLst/>
                <a:uLnTx/>
                <a:uFillTx/>
                <a:latin typeface="Calibri" panose="020F0502020204030204"/>
                <a:cs typeface="Times New Roman"/>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Times New Roman"/>
            </a:endParaRPr>
          </a:p>
          <a:p>
            <a:pPr marL="0" marR="0" lvl="0" indent="0" algn="l" defTabSz="914400" rtl="0" eaLnBrk="1" fontAlgn="auto" latinLnBrk="0" hangingPunct="1">
              <a:lnSpc>
                <a:spcPct val="50000"/>
              </a:lnSpc>
              <a:spcBef>
                <a:spcPts val="1000"/>
              </a:spcBef>
              <a:spcAft>
                <a:spcPts val="0"/>
              </a:spcAft>
              <a:buClrTx/>
              <a:buSzTx/>
              <a:buFont typeface="Arial" panose="020B0604020202020204" pitchFamily="34" charset="0"/>
              <a:buNone/>
              <a:tabLst/>
              <a:defRPr/>
            </a:pPr>
            <a:r>
              <a:rPr lang="en-US" sz="2600" u="sng" dirty="0">
                <a:solidFill>
                  <a:prstClr val="black"/>
                </a:solidFill>
                <a:latin typeface="Calibri" panose="020F0502020204030204"/>
                <a:cs typeface="Times New Roman"/>
              </a:rPr>
              <a:t>MHBG Target Populations</a:t>
            </a:r>
            <a:r>
              <a:rPr lang="en-US" sz="2600" dirty="0">
                <a:solidFill>
                  <a:prstClr val="black"/>
                </a:solidFill>
                <a:latin typeface="Calibri" panose="020F0502020204030204"/>
                <a:cs typeface="Times New Roman"/>
              </a:rPr>
              <a:t>: </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600" dirty="0">
                <a:solidFill>
                  <a:prstClr val="black"/>
                </a:solidFill>
                <a:latin typeface="Calibri" panose="020F0502020204030204"/>
                <a:cs typeface="Times New Roman"/>
              </a:rPr>
              <a:t>Adults with Serious Mental Illnesses (SMI)</a:t>
            </a:r>
          </a:p>
          <a:p>
            <a:pPr marL="45720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600" dirty="0">
                <a:solidFill>
                  <a:prstClr val="black"/>
                </a:solidFill>
                <a:latin typeface="Calibri" panose="020F0502020204030204"/>
                <a:cs typeface="Times New Roman"/>
              </a:rPr>
              <a:t>Children with Serious Emotional Disturbances (SED)</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Times New Roman"/>
            </a:endParaRPr>
          </a:p>
          <a:p>
            <a:pPr marL="0" indent="0">
              <a:buNone/>
            </a:pPr>
            <a:endParaRPr lang="en-US" dirty="0"/>
          </a:p>
        </p:txBody>
      </p:sp>
      <p:sp>
        <p:nvSpPr>
          <p:cNvPr id="4" name="Slide Number Placeholder 3">
            <a:extLst>
              <a:ext uri="{FF2B5EF4-FFF2-40B4-BE49-F238E27FC236}">
                <a16:creationId xmlns:a16="http://schemas.microsoft.com/office/drawing/2014/main" id="{E53AABF8-EE64-98B0-FD1A-6CB073D6CA47}"/>
              </a:ext>
            </a:extLst>
          </p:cNvPr>
          <p:cNvSpPr>
            <a:spLocks noGrp="1"/>
          </p:cNvSpPr>
          <p:nvPr>
            <p:ph type="sldNum" sz="quarter" idx="12"/>
          </p:nvPr>
        </p:nvSpPr>
        <p:spPr/>
        <p:txBody>
          <a:bodyPr/>
          <a:lstStyle/>
          <a:p>
            <a:fld id="{A0EC8638-D38E-4C5B-8C11-DA859CF37C29}" type="slidenum">
              <a:rPr lang="en-US" smtClean="0"/>
              <a:t>4</a:t>
            </a:fld>
            <a:endParaRPr lang="en-US"/>
          </a:p>
        </p:txBody>
      </p:sp>
    </p:spTree>
    <p:extLst>
      <p:ext uri="{BB962C8B-B14F-4D97-AF65-F5344CB8AC3E}">
        <p14:creationId xmlns:p14="http://schemas.microsoft.com/office/powerpoint/2010/main" val="1581729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4D7DD-3371-65BF-B791-3476D56F6C0D}"/>
              </a:ext>
            </a:extLst>
          </p:cNvPr>
          <p:cNvSpPr>
            <a:spLocks noGrp="1"/>
          </p:cNvSpPr>
          <p:nvPr>
            <p:ph type="title"/>
          </p:nvPr>
        </p:nvSpPr>
        <p:spPr>
          <a:xfrm>
            <a:off x="831850" y="1105648"/>
            <a:ext cx="10515600" cy="1765372"/>
          </a:xfrm>
        </p:spPr>
        <p:txBody>
          <a:bodyPr>
            <a:noAutofit/>
          </a:bodyPr>
          <a:lstStyle/>
          <a:p>
            <a:r>
              <a:rPr lang="en-US" sz="4800" dirty="0"/>
              <a:t>Overview:</a:t>
            </a:r>
            <a:br>
              <a:rPr lang="en-US" sz="4800" dirty="0"/>
            </a:br>
            <a:r>
              <a:rPr lang="en-US" sz="4800" dirty="0"/>
              <a:t>  </a:t>
            </a:r>
            <a:br>
              <a:rPr lang="en-US" sz="4800" dirty="0"/>
            </a:br>
            <a:r>
              <a:rPr lang="en-US" sz="4800" dirty="0"/>
              <a:t>Behavioral Health Services Funding</a:t>
            </a:r>
          </a:p>
        </p:txBody>
      </p:sp>
      <p:sp>
        <p:nvSpPr>
          <p:cNvPr id="4" name="Slide Number Placeholder 3">
            <a:extLst>
              <a:ext uri="{FF2B5EF4-FFF2-40B4-BE49-F238E27FC236}">
                <a16:creationId xmlns:a16="http://schemas.microsoft.com/office/drawing/2014/main" id="{3AAB8E28-D224-F1EE-C8FB-E1432ABC140E}"/>
              </a:ext>
            </a:extLst>
          </p:cNvPr>
          <p:cNvSpPr>
            <a:spLocks noGrp="1"/>
          </p:cNvSpPr>
          <p:nvPr>
            <p:ph type="sldNum" sz="quarter" idx="12"/>
          </p:nvPr>
        </p:nvSpPr>
        <p:spPr/>
        <p:txBody>
          <a:bodyPr/>
          <a:lstStyle/>
          <a:p>
            <a:fld id="{E9C1D828-F931-464A-8E86-F9D742DA373F}" type="slidenum">
              <a:rPr lang="en-US" smtClean="0"/>
              <a:t>5</a:t>
            </a:fld>
            <a:endParaRPr lang="en-US"/>
          </a:p>
        </p:txBody>
      </p:sp>
    </p:spTree>
    <p:extLst>
      <p:ext uri="{BB962C8B-B14F-4D97-AF65-F5344CB8AC3E}">
        <p14:creationId xmlns:p14="http://schemas.microsoft.com/office/powerpoint/2010/main" val="443220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F69EA-C339-60C4-0FF4-6477B4F0AFAF}"/>
              </a:ext>
            </a:extLst>
          </p:cNvPr>
          <p:cNvSpPr>
            <a:spLocks noGrp="1"/>
          </p:cNvSpPr>
          <p:nvPr>
            <p:ph type="title"/>
          </p:nvPr>
        </p:nvSpPr>
        <p:spPr>
          <a:xfrm>
            <a:off x="1504336" y="505695"/>
            <a:ext cx="9969909" cy="1179871"/>
          </a:xfrm>
        </p:spPr>
        <p:txBody>
          <a:bodyPr>
            <a:normAutofit fontScale="90000"/>
          </a:bodyPr>
          <a:lstStyle/>
          <a:p>
            <a:r>
              <a:rPr lang="en-US" sz="3200"/>
              <a:t>Community Mental Health Services Block Grant (MHBG)</a:t>
            </a:r>
            <a:br>
              <a:rPr lang="en-US" sz="3200"/>
            </a:br>
            <a:r>
              <a:rPr lang="en-US" sz="3200"/>
              <a:t>Mandatory Set-Aside Requirements</a:t>
            </a:r>
            <a:br>
              <a:rPr lang="en-US" sz="3600"/>
            </a:br>
            <a:br>
              <a:rPr lang="en-US" sz="1400"/>
            </a:br>
            <a:endParaRPr lang="en-US" sz="1400"/>
          </a:p>
        </p:txBody>
      </p:sp>
      <p:sp>
        <p:nvSpPr>
          <p:cNvPr id="4" name="Slide Number Placeholder 3">
            <a:extLst>
              <a:ext uri="{FF2B5EF4-FFF2-40B4-BE49-F238E27FC236}">
                <a16:creationId xmlns:a16="http://schemas.microsoft.com/office/drawing/2014/main" id="{890D9AFB-C3C8-6B1A-E4AC-2FC77944B50C}"/>
              </a:ext>
            </a:extLst>
          </p:cNvPr>
          <p:cNvSpPr>
            <a:spLocks noGrp="1"/>
          </p:cNvSpPr>
          <p:nvPr>
            <p:ph type="sldNum" sz="quarter" idx="12"/>
          </p:nvPr>
        </p:nvSpPr>
        <p:spPr/>
        <p:txBody>
          <a:bodyPr/>
          <a:lstStyle/>
          <a:p>
            <a:fld id="{E9C1D828-F931-464A-8E86-F9D742DA373F}" type="slidenum">
              <a:rPr lang="en-US" smtClean="0"/>
              <a:t>6</a:t>
            </a:fld>
            <a:endParaRPr lang="en-US"/>
          </a:p>
        </p:txBody>
      </p:sp>
      <p:graphicFrame>
        <p:nvGraphicFramePr>
          <p:cNvPr id="9" name="Chart 8">
            <a:extLst>
              <a:ext uri="{FF2B5EF4-FFF2-40B4-BE49-F238E27FC236}">
                <a16:creationId xmlns:a16="http://schemas.microsoft.com/office/drawing/2014/main" id="{22121844-AF56-49B4-CED0-F88A9DE9E76B}"/>
              </a:ext>
            </a:extLst>
          </p:cNvPr>
          <p:cNvGraphicFramePr/>
          <p:nvPr>
            <p:extLst>
              <p:ext uri="{D42A27DB-BD31-4B8C-83A1-F6EECF244321}">
                <p14:modId xmlns:p14="http://schemas.microsoft.com/office/powerpoint/2010/main" val="648823670"/>
              </p:ext>
            </p:extLst>
          </p:nvPr>
        </p:nvGraphicFramePr>
        <p:xfrm>
          <a:off x="1582993" y="1278194"/>
          <a:ext cx="9104671" cy="52607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62416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00641-4825-797C-EB06-CD597F51112C}"/>
              </a:ext>
            </a:extLst>
          </p:cNvPr>
          <p:cNvSpPr>
            <a:spLocks noGrp="1"/>
          </p:cNvSpPr>
          <p:nvPr>
            <p:ph type="title"/>
          </p:nvPr>
        </p:nvSpPr>
        <p:spPr>
          <a:xfrm>
            <a:off x="357446" y="289711"/>
            <a:ext cx="11670009" cy="1325563"/>
          </a:xfrm>
        </p:spPr>
        <p:txBody>
          <a:bodyPr>
            <a:normAutofit/>
          </a:bodyPr>
          <a:lstStyle/>
          <a:p>
            <a:r>
              <a:rPr lang="en-US" sz="3200" dirty="0"/>
              <a:t>Community Mental Health Services Block Grant (MHBG)</a:t>
            </a:r>
            <a:br>
              <a:rPr lang="en-US" sz="3200" dirty="0"/>
            </a:br>
            <a:r>
              <a:rPr lang="en-US" sz="3200" dirty="0"/>
              <a:t>and Supplemental Funding by Category, FFY 2023</a:t>
            </a:r>
          </a:p>
        </p:txBody>
      </p:sp>
      <p:graphicFrame>
        <p:nvGraphicFramePr>
          <p:cNvPr id="7" name="Table 7">
            <a:extLst>
              <a:ext uri="{FF2B5EF4-FFF2-40B4-BE49-F238E27FC236}">
                <a16:creationId xmlns:a16="http://schemas.microsoft.com/office/drawing/2014/main" id="{723E814B-FCA0-C8D8-EA12-0F3CE11AB4F6}"/>
              </a:ext>
            </a:extLst>
          </p:cNvPr>
          <p:cNvGraphicFramePr>
            <a:graphicFrameLocks noGrp="1"/>
          </p:cNvGraphicFramePr>
          <p:nvPr>
            <p:ph idx="1"/>
            <p:extLst>
              <p:ext uri="{D42A27DB-BD31-4B8C-83A1-F6EECF244321}">
                <p14:modId xmlns:p14="http://schemas.microsoft.com/office/powerpoint/2010/main" val="2164918387"/>
              </p:ext>
            </p:extLst>
          </p:nvPr>
        </p:nvGraphicFramePr>
        <p:xfrm>
          <a:off x="499313" y="1885305"/>
          <a:ext cx="11386276" cy="4485639"/>
        </p:xfrm>
        <a:graphic>
          <a:graphicData uri="http://schemas.openxmlformats.org/drawingml/2006/table">
            <a:tbl>
              <a:tblPr firstRow="1" bandRow="1">
                <a:tableStyleId>{5C22544A-7EE6-4342-B048-85BDC9FD1C3A}</a:tableStyleId>
              </a:tblPr>
              <a:tblGrid>
                <a:gridCol w="613805">
                  <a:extLst>
                    <a:ext uri="{9D8B030D-6E8A-4147-A177-3AD203B41FA5}">
                      <a16:colId xmlns:a16="http://schemas.microsoft.com/office/drawing/2014/main" val="2839397044"/>
                    </a:ext>
                  </a:extLst>
                </a:gridCol>
                <a:gridCol w="2517322">
                  <a:extLst>
                    <a:ext uri="{9D8B030D-6E8A-4147-A177-3AD203B41FA5}">
                      <a16:colId xmlns:a16="http://schemas.microsoft.com/office/drawing/2014/main" val="1635473625"/>
                    </a:ext>
                  </a:extLst>
                </a:gridCol>
                <a:gridCol w="1412340">
                  <a:extLst>
                    <a:ext uri="{9D8B030D-6E8A-4147-A177-3AD203B41FA5}">
                      <a16:colId xmlns:a16="http://schemas.microsoft.com/office/drawing/2014/main" val="1782000882"/>
                    </a:ext>
                  </a:extLst>
                </a:gridCol>
                <a:gridCol w="1204111">
                  <a:extLst>
                    <a:ext uri="{9D8B030D-6E8A-4147-A177-3AD203B41FA5}">
                      <a16:colId xmlns:a16="http://schemas.microsoft.com/office/drawing/2014/main" val="17035759"/>
                    </a:ext>
                  </a:extLst>
                </a:gridCol>
                <a:gridCol w="1104523">
                  <a:extLst>
                    <a:ext uri="{9D8B030D-6E8A-4147-A177-3AD203B41FA5}">
                      <a16:colId xmlns:a16="http://schemas.microsoft.com/office/drawing/2014/main" val="1649641604"/>
                    </a:ext>
                  </a:extLst>
                </a:gridCol>
                <a:gridCol w="1896103">
                  <a:extLst>
                    <a:ext uri="{9D8B030D-6E8A-4147-A177-3AD203B41FA5}">
                      <a16:colId xmlns:a16="http://schemas.microsoft.com/office/drawing/2014/main" val="732982251"/>
                    </a:ext>
                  </a:extLst>
                </a:gridCol>
                <a:gridCol w="1100594">
                  <a:extLst>
                    <a:ext uri="{9D8B030D-6E8A-4147-A177-3AD203B41FA5}">
                      <a16:colId xmlns:a16="http://schemas.microsoft.com/office/drawing/2014/main" val="796713493"/>
                    </a:ext>
                  </a:extLst>
                </a:gridCol>
                <a:gridCol w="1537478">
                  <a:extLst>
                    <a:ext uri="{9D8B030D-6E8A-4147-A177-3AD203B41FA5}">
                      <a16:colId xmlns:a16="http://schemas.microsoft.com/office/drawing/2014/main" val="1878398000"/>
                    </a:ext>
                  </a:extLst>
                </a:gridCol>
              </a:tblGrid>
              <a:tr h="370840">
                <a:tc>
                  <a:txBody>
                    <a:bodyPr/>
                    <a:lstStyle/>
                    <a:p>
                      <a:r>
                        <a:rPr lang="en-US" dirty="0"/>
                        <a:t>CAT</a:t>
                      </a:r>
                    </a:p>
                  </a:txBody>
                  <a:tcPr/>
                </a:tc>
                <a:tc>
                  <a:txBody>
                    <a:bodyPr/>
                    <a:lstStyle/>
                    <a:p>
                      <a:r>
                        <a:rPr lang="en-US" dirty="0"/>
                        <a:t>Grant Name </a:t>
                      </a:r>
                    </a:p>
                  </a:txBody>
                  <a:tcPr/>
                </a:tc>
                <a:tc>
                  <a:txBody>
                    <a:bodyPr/>
                    <a:lstStyle/>
                    <a:p>
                      <a:r>
                        <a:rPr lang="en-US"/>
                        <a:t>Award Amount</a:t>
                      </a:r>
                    </a:p>
                  </a:txBody>
                  <a:tcPr/>
                </a:tc>
                <a:tc>
                  <a:txBody>
                    <a:bodyPr/>
                    <a:lstStyle/>
                    <a:p>
                      <a:r>
                        <a:rPr lang="en-US"/>
                        <a:t>Start Date</a:t>
                      </a:r>
                    </a:p>
                  </a:txBody>
                  <a:tcPr/>
                </a:tc>
                <a:tc>
                  <a:txBody>
                    <a:bodyPr/>
                    <a:lstStyle/>
                    <a:p>
                      <a:r>
                        <a:rPr lang="en-US"/>
                        <a:t>End Date </a:t>
                      </a:r>
                    </a:p>
                  </a:txBody>
                  <a:tcPr/>
                </a:tc>
                <a:tc>
                  <a:txBody>
                    <a:bodyPr/>
                    <a:lstStyle/>
                    <a:p>
                      <a:r>
                        <a:rPr lang="en-US"/>
                        <a:t>Funding Type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Grantor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Subawards &amp; Work Orders</a:t>
                      </a:r>
                    </a:p>
                  </a:txBody>
                  <a:tcPr/>
                </a:tc>
                <a:extLst>
                  <a:ext uri="{0D108BD9-81ED-4DB2-BD59-A6C34878D82A}">
                    <a16:rowId xmlns:a16="http://schemas.microsoft.com/office/drawing/2014/main" val="2968250247"/>
                  </a:ext>
                </a:extLst>
              </a:tr>
              <a:tr h="370840">
                <a:tc>
                  <a:txBody>
                    <a:bodyPr/>
                    <a:lstStyle/>
                    <a:p>
                      <a:r>
                        <a:rPr lang="en-US"/>
                        <a:t>15</a:t>
                      </a:r>
                    </a:p>
                  </a:txBody>
                  <a:tcPr/>
                </a:tc>
                <a:tc>
                  <a:txBody>
                    <a:bodyPr/>
                    <a:lstStyle/>
                    <a:p>
                      <a:r>
                        <a:rPr lang="en-US"/>
                        <a:t>MHBG</a:t>
                      </a:r>
                    </a:p>
                  </a:txBody>
                  <a:tcPr/>
                </a:tc>
                <a:tc>
                  <a:txBody>
                    <a:bodyPr/>
                    <a:lstStyle/>
                    <a:p>
                      <a:r>
                        <a:rPr lang="en-US"/>
                        <a:t>$11,133,777</a:t>
                      </a:r>
                    </a:p>
                  </a:txBody>
                  <a:tcPr/>
                </a:tc>
                <a:tc>
                  <a:txBody>
                    <a:bodyPr/>
                    <a:lstStyle/>
                    <a:p>
                      <a:r>
                        <a:rPr lang="en-US"/>
                        <a:t>10/1/22</a:t>
                      </a:r>
                    </a:p>
                  </a:txBody>
                  <a:tcPr/>
                </a:tc>
                <a:tc>
                  <a:txBody>
                    <a:bodyPr/>
                    <a:lstStyle/>
                    <a:p>
                      <a:r>
                        <a:rPr lang="en-US"/>
                        <a:t>9/30/24</a:t>
                      </a:r>
                    </a:p>
                  </a:txBody>
                  <a:tcPr/>
                </a:tc>
                <a:tc>
                  <a:txBody>
                    <a:bodyPr/>
                    <a:lstStyle/>
                    <a:p>
                      <a:r>
                        <a:rPr lang="en-US"/>
                        <a:t>Population Based</a:t>
                      </a:r>
                    </a:p>
                  </a:txBody>
                  <a:tcPr/>
                </a:tc>
                <a:tc>
                  <a:txBody>
                    <a:bodyPr/>
                    <a:lstStyle/>
                    <a:p>
                      <a:r>
                        <a:rPr lang="en-US"/>
                        <a:t>SAMHSA</a:t>
                      </a:r>
                    </a:p>
                  </a:txBody>
                  <a:tcPr/>
                </a:tc>
                <a:tc>
                  <a:txBody>
                    <a:bodyPr/>
                    <a:lstStyle/>
                    <a:p>
                      <a:r>
                        <a:rPr lang="en-US"/>
                        <a:t>21</a:t>
                      </a:r>
                    </a:p>
                  </a:txBody>
                  <a:tcPr/>
                </a:tc>
                <a:extLst>
                  <a:ext uri="{0D108BD9-81ED-4DB2-BD59-A6C34878D82A}">
                    <a16:rowId xmlns:a16="http://schemas.microsoft.com/office/drawing/2014/main" val="2127301840"/>
                  </a:ext>
                </a:extLst>
              </a:tr>
              <a:tr h="370840">
                <a:tc>
                  <a:txBody>
                    <a:bodyPr/>
                    <a:lstStyle/>
                    <a:p>
                      <a:r>
                        <a:rPr lang="en-US"/>
                        <a:t>15</a:t>
                      </a:r>
                    </a:p>
                  </a:txBody>
                  <a:tcPr/>
                </a:tc>
                <a:tc>
                  <a:txBody>
                    <a:bodyPr/>
                    <a:lstStyle/>
                    <a:p>
                      <a:r>
                        <a:rPr lang="en-US"/>
                        <a:t>Bipartisan Safer Communities Act (BSCA)</a:t>
                      </a:r>
                    </a:p>
                  </a:txBody>
                  <a:tcPr/>
                </a:tc>
                <a:tc>
                  <a:txBody>
                    <a:bodyPr/>
                    <a:lstStyle/>
                    <a:p>
                      <a:r>
                        <a:rPr lang="en-US"/>
                        <a:t>$329,053</a:t>
                      </a:r>
                    </a:p>
                  </a:txBody>
                  <a:tcPr/>
                </a:tc>
                <a:tc>
                  <a:txBody>
                    <a:bodyPr/>
                    <a:lstStyle/>
                    <a:p>
                      <a:r>
                        <a:rPr lang="en-US"/>
                        <a:t>10/22/22</a:t>
                      </a:r>
                    </a:p>
                  </a:txBody>
                  <a:tcPr/>
                </a:tc>
                <a:tc>
                  <a:txBody>
                    <a:bodyPr/>
                    <a:lstStyle/>
                    <a:p>
                      <a:r>
                        <a:rPr lang="en-US"/>
                        <a:t>10/16/24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Supplemental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SAMHSA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MSA Vendor Pending</a:t>
                      </a:r>
                    </a:p>
                  </a:txBody>
                  <a:tcPr/>
                </a:tc>
                <a:extLst>
                  <a:ext uri="{0D108BD9-81ED-4DB2-BD59-A6C34878D82A}">
                    <a16:rowId xmlns:a16="http://schemas.microsoft.com/office/drawing/2014/main" val="3029714089"/>
                  </a:ext>
                </a:extLst>
              </a:tr>
              <a:tr h="403434">
                <a:tc>
                  <a:txBody>
                    <a:bodyPr/>
                    <a:lstStyle/>
                    <a:p>
                      <a:r>
                        <a:rPr lang="en-US"/>
                        <a:t>14</a:t>
                      </a:r>
                    </a:p>
                  </a:txBody>
                  <a:tcPr/>
                </a:tc>
                <a:tc>
                  <a:txBody>
                    <a:bodyPr/>
                    <a:lstStyle/>
                    <a:p>
                      <a:r>
                        <a:rPr lang="en-US"/>
                        <a:t>MHBG COVID Supplemental</a:t>
                      </a:r>
                    </a:p>
                  </a:txBody>
                  <a:tcPr/>
                </a:tc>
                <a:tc>
                  <a:txBody>
                    <a:bodyPr/>
                    <a:lstStyle/>
                    <a:p>
                      <a:r>
                        <a:rPr lang="en-US"/>
                        <a:t>$8,743,742</a:t>
                      </a:r>
                    </a:p>
                  </a:txBody>
                  <a:tcPr/>
                </a:tc>
                <a:tc>
                  <a:txBody>
                    <a:bodyPr/>
                    <a:lstStyle/>
                    <a:p>
                      <a:r>
                        <a:rPr lang="en-US"/>
                        <a:t>3/15/21</a:t>
                      </a:r>
                    </a:p>
                  </a:txBody>
                  <a:tcPr/>
                </a:tc>
                <a:tc>
                  <a:txBody>
                    <a:bodyPr/>
                    <a:lstStyle/>
                    <a:p>
                      <a:r>
                        <a:rPr lang="en-US"/>
                        <a:t>3/14/24</a:t>
                      </a:r>
                    </a:p>
                  </a:txBody>
                  <a:tcPr/>
                </a:tc>
                <a:tc>
                  <a:txBody>
                    <a:bodyPr/>
                    <a:lstStyle/>
                    <a:p>
                      <a:r>
                        <a:rPr lang="en-US"/>
                        <a:t>Supplemental with No-Cost Extension (NCE)</a:t>
                      </a:r>
                    </a:p>
                  </a:txBody>
                  <a:tcPr/>
                </a:tc>
                <a:tc>
                  <a:txBody>
                    <a:bodyPr/>
                    <a:lstStyle/>
                    <a:p>
                      <a:r>
                        <a:rPr lang="en-US"/>
                        <a:t>SAMHSA</a:t>
                      </a:r>
                    </a:p>
                  </a:txBody>
                  <a:tcPr/>
                </a:tc>
                <a:tc>
                  <a:txBody>
                    <a:bodyPr/>
                    <a:lstStyle/>
                    <a:p>
                      <a:r>
                        <a:rPr lang="en-US"/>
                        <a:t>17</a:t>
                      </a:r>
                    </a:p>
                  </a:txBody>
                  <a:tcPr/>
                </a:tc>
                <a:extLst>
                  <a:ext uri="{0D108BD9-81ED-4DB2-BD59-A6C34878D82A}">
                    <a16:rowId xmlns:a16="http://schemas.microsoft.com/office/drawing/2014/main" val="2761490017"/>
                  </a:ext>
                </a:extLst>
              </a:tr>
              <a:tr h="370840">
                <a:tc>
                  <a:txBody>
                    <a:bodyPr/>
                    <a:lstStyle/>
                    <a:p>
                      <a:r>
                        <a:rPr lang="en-US"/>
                        <a:t>18</a:t>
                      </a:r>
                    </a:p>
                  </a:txBody>
                  <a:tcPr/>
                </a:tc>
                <a:tc>
                  <a:txBody>
                    <a:bodyPr/>
                    <a:lstStyle/>
                    <a:p>
                      <a:r>
                        <a:rPr lang="en-US"/>
                        <a:t>MHBG COVID Mitigation </a:t>
                      </a:r>
                    </a:p>
                    <a:p>
                      <a:endParaRPr lang="en-US"/>
                    </a:p>
                  </a:txBody>
                  <a:tcPr/>
                </a:tc>
                <a:tc>
                  <a:txBody>
                    <a:bodyPr/>
                    <a:lstStyle/>
                    <a:p>
                      <a:r>
                        <a:rPr lang="en-US"/>
                        <a:t>$519,744</a:t>
                      </a:r>
                    </a:p>
                  </a:txBody>
                  <a:tcPr/>
                </a:tc>
                <a:tc>
                  <a:txBody>
                    <a:bodyPr/>
                    <a:lstStyle/>
                    <a:p>
                      <a:r>
                        <a:rPr lang="en-US"/>
                        <a:t>9/1/21</a:t>
                      </a:r>
                    </a:p>
                  </a:txBody>
                  <a:tcPr/>
                </a:tc>
                <a:tc>
                  <a:txBody>
                    <a:bodyPr/>
                    <a:lstStyle/>
                    <a:p>
                      <a:r>
                        <a:rPr lang="en-US"/>
                        <a:t>9/30/25</a:t>
                      </a:r>
                    </a:p>
                  </a:txBody>
                  <a:tcPr/>
                </a:tc>
                <a:tc>
                  <a:txBody>
                    <a:bodyPr/>
                    <a:lstStyle/>
                    <a:p>
                      <a:r>
                        <a:rPr lang="en-US"/>
                        <a:t>Supplemental </a:t>
                      </a:r>
                    </a:p>
                  </a:txBody>
                  <a:tcPr/>
                </a:tc>
                <a:tc>
                  <a:txBody>
                    <a:bodyPr/>
                    <a:lstStyle/>
                    <a:p>
                      <a:r>
                        <a:rPr lang="en-US"/>
                        <a:t>SAMHSA</a:t>
                      </a:r>
                    </a:p>
                  </a:txBody>
                  <a:tcPr/>
                </a:tc>
                <a:tc>
                  <a:txBody>
                    <a:bodyPr/>
                    <a:lstStyle/>
                    <a:p>
                      <a:r>
                        <a:rPr lang="en-US"/>
                        <a:t>MSA Vendor Pending</a:t>
                      </a:r>
                    </a:p>
                  </a:txBody>
                  <a:tcPr/>
                </a:tc>
                <a:extLst>
                  <a:ext uri="{0D108BD9-81ED-4DB2-BD59-A6C34878D82A}">
                    <a16:rowId xmlns:a16="http://schemas.microsoft.com/office/drawing/2014/main" val="1676464676"/>
                  </a:ext>
                </a:extLst>
              </a:tr>
              <a:tr h="370840">
                <a:tc>
                  <a:txBody>
                    <a:bodyPr/>
                    <a:lstStyle/>
                    <a:p>
                      <a:r>
                        <a:rPr lang="en-US" dirty="0"/>
                        <a:t>45</a:t>
                      </a:r>
                    </a:p>
                  </a:txBody>
                  <a:tcPr/>
                </a:tc>
                <a:tc>
                  <a:txBody>
                    <a:bodyPr/>
                    <a:lstStyle/>
                    <a:p>
                      <a:r>
                        <a:rPr lang="en-US" sz="1800" b="0" i="0" kern="1200" dirty="0">
                          <a:solidFill>
                            <a:schemeClr val="dk1"/>
                          </a:solidFill>
                          <a:effectLst/>
                          <a:latin typeface="+mn-lt"/>
                          <a:ea typeface="+mn-ea"/>
                          <a:cs typeface="+mn-cs"/>
                        </a:rPr>
                        <a:t>MHBG American Rescue Plan Act (ARPA)</a:t>
                      </a:r>
                      <a:endParaRPr lang="en-US" dirty="0"/>
                    </a:p>
                  </a:txBody>
                  <a:tcPr/>
                </a:tc>
                <a:tc>
                  <a:txBody>
                    <a:bodyPr/>
                    <a:lstStyle/>
                    <a:p>
                      <a:r>
                        <a:rPr lang="en-US" dirty="0"/>
                        <a:t>$15,102,828</a:t>
                      </a:r>
                    </a:p>
                  </a:txBody>
                  <a:tcPr/>
                </a:tc>
                <a:tc>
                  <a:txBody>
                    <a:bodyPr/>
                    <a:lstStyle/>
                    <a:p>
                      <a:r>
                        <a:rPr lang="en-US" dirty="0"/>
                        <a:t>9/1/21</a:t>
                      </a:r>
                    </a:p>
                  </a:txBody>
                  <a:tcPr/>
                </a:tc>
                <a:tc>
                  <a:txBody>
                    <a:bodyPr/>
                    <a:lstStyle/>
                    <a:p>
                      <a:r>
                        <a:rPr lang="en-US" dirty="0"/>
                        <a:t>9/30/25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Supplemental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SAMHSA</a:t>
                      </a:r>
                    </a:p>
                    <a:p>
                      <a:endParaRPr lang="en-US" dirty="0"/>
                    </a:p>
                  </a:txBody>
                  <a:tcPr/>
                </a:tc>
                <a:tc>
                  <a:txBody>
                    <a:bodyPr/>
                    <a:lstStyle/>
                    <a:p>
                      <a:r>
                        <a:rPr lang="en-US" dirty="0"/>
                        <a:t>3</a:t>
                      </a:r>
                    </a:p>
                  </a:txBody>
                  <a:tcPr/>
                </a:tc>
                <a:extLst>
                  <a:ext uri="{0D108BD9-81ED-4DB2-BD59-A6C34878D82A}">
                    <a16:rowId xmlns:a16="http://schemas.microsoft.com/office/drawing/2014/main" val="1962402513"/>
                  </a:ext>
                </a:extLst>
              </a:tr>
              <a:tr h="370840">
                <a:tc gridSpan="8">
                  <a:txBody>
                    <a:bodyPr/>
                    <a:lstStyle/>
                    <a:p>
                      <a:r>
                        <a:rPr lang="en-US" u="sng" dirty="0"/>
                        <a:t>NOTE</a:t>
                      </a:r>
                      <a:r>
                        <a:rPr lang="en-US" dirty="0"/>
                        <a:t>:</a:t>
                      </a:r>
                      <a:r>
                        <a:rPr lang="en-US" baseline="0" dirty="0"/>
                        <a:t>  </a:t>
                      </a:r>
                      <a:r>
                        <a:rPr lang="en-US" dirty="0"/>
                        <a:t>Award amounts</a:t>
                      </a:r>
                      <a:r>
                        <a:rPr lang="en-US" baseline="0" dirty="0"/>
                        <a:t> reflect the Total Amount of the Federal Award including Approved Cost Sharing or Matching during the Project Period.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6"/>
                  </a:ext>
                </a:extLst>
              </a:tr>
            </a:tbl>
          </a:graphicData>
        </a:graphic>
      </p:graphicFrame>
      <p:sp>
        <p:nvSpPr>
          <p:cNvPr id="4" name="Slide Number Placeholder 3">
            <a:extLst>
              <a:ext uri="{FF2B5EF4-FFF2-40B4-BE49-F238E27FC236}">
                <a16:creationId xmlns:a16="http://schemas.microsoft.com/office/drawing/2014/main" id="{E387287A-9513-7662-A14B-E64161EA2D7D}"/>
              </a:ext>
            </a:extLst>
          </p:cNvPr>
          <p:cNvSpPr>
            <a:spLocks noGrp="1"/>
          </p:cNvSpPr>
          <p:nvPr>
            <p:ph type="sldNum" sz="quarter" idx="12"/>
          </p:nvPr>
        </p:nvSpPr>
        <p:spPr/>
        <p:txBody>
          <a:bodyPr/>
          <a:lstStyle/>
          <a:p>
            <a:fld id="{A0EC8638-D38E-4C5B-8C11-DA859CF37C29}" type="slidenum">
              <a:rPr lang="en-US" smtClean="0"/>
              <a:t>7</a:t>
            </a:fld>
            <a:endParaRPr lang="en-US"/>
          </a:p>
        </p:txBody>
      </p:sp>
      <p:sp>
        <p:nvSpPr>
          <p:cNvPr id="3" name="TextBox 2"/>
          <p:cNvSpPr txBox="1"/>
          <p:nvPr/>
        </p:nvSpPr>
        <p:spPr>
          <a:xfrm>
            <a:off x="10660529" y="5864412"/>
            <a:ext cx="914400" cy="914400"/>
          </a:xfrm>
          <a:prstGeom prst="rect">
            <a:avLst/>
          </a:prstGeom>
        </p:spPr>
        <p:txBody>
          <a:bodyPr vert="horz" wrap="none" lIns="91440" tIns="45720" rIns="91440" bIns="45720" rtlCol="0" anchor="ctr">
            <a:normAutofit/>
          </a:bodyPr>
          <a:lstStyle/>
          <a:p>
            <a:pPr algn="l"/>
            <a:endParaRPr lang="en-US" dirty="0"/>
          </a:p>
        </p:txBody>
      </p:sp>
    </p:spTree>
    <p:extLst>
      <p:ext uri="{BB962C8B-B14F-4D97-AF65-F5344CB8AC3E}">
        <p14:creationId xmlns:p14="http://schemas.microsoft.com/office/powerpoint/2010/main" val="3643318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00641-4825-797C-EB06-CD597F51112C}"/>
              </a:ext>
            </a:extLst>
          </p:cNvPr>
          <p:cNvSpPr>
            <a:spLocks noGrp="1"/>
          </p:cNvSpPr>
          <p:nvPr>
            <p:ph type="title"/>
          </p:nvPr>
        </p:nvSpPr>
        <p:spPr>
          <a:xfrm>
            <a:off x="521991" y="223566"/>
            <a:ext cx="11670009" cy="1136081"/>
          </a:xfrm>
        </p:spPr>
        <p:txBody>
          <a:bodyPr>
            <a:normAutofit/>
          </a:bodyPr>
          <a:lstStyle/>
          <a:p>
            <a:r>
              <a:rPr lang="en-US" sz="2800" dirty="0"/>
              <a:t>Additional Behavioral Health Services Funding by Category, FFY 2023</a:t>
            </a:r>
          </a:p>
        </p:txBody>
      </p:sp>
      <p:graphicFrame>
        <p:nvGraphicFramePr>
          <p:cNvPr id="7" name="Table 7">
            <a:extLst>
              <a:ext uri="{FF2B5EF4-FFF2-40B4-BE49-F238E27FC236}">
                <a16:creationId xmlns:a16="http://schemas.microsoft.com/office/drawing/2014/main" id="{723E814B-FCA0-C8D8-EA12-0F3CE11AB4F6}"/>
              </a:ext>
            </a:extLst>
          </p:cNvPr>
          <p:cNvGraphicFramePr>
            <a:graphicFrameLocks noGrp="1"/>
          </p:cNvGraphicFramePr>
          <p:nvPr>
            <p:ph idx="1"/>
            <p:extLst>
              <p:ext uri="{D42A27DB-BD31-4B8C-83A1-F6EECF244321}">
                <p14:modId xmlns:p14="http://schemas.microsoft.com/office/powerpoint/2010/main" val="2609346934"/>
              </p:ext>
            </p:extLst>
          </p:nvPr>
        </p:nvGraphicFramePr>
        <p:xfrm>
          <a:off x="433294" y="1190573"/>
          <a:ext cx="11235645" cy="5272700"/>
        </p:xfrm>
        <a:graphic>
          <a:graphicData uri="http://schemas.openxmlformats.org/drawingml/2006/table">
            <a:tbl>
              <a:tblPr firstRow="1" bandRow="1">
                <a:tableStyleId>{5C22544A-7EE6-4342-B048-85BDC9FD1C3A}</a:tableStyleId>
              </a:tblPr>
              <a:tblGrid>
                <a:gridCol w="583570">
                  <a:extLst>
                    <a:ext uri="{9D8B030D-6E8A-4147-A177-3AD203B41FA5}">
                      <a16:colId xmlns:a16="http://schemas.microsoft.com/office/drawing/2014/main" val="2839397044"/>
                    </a:ext>
                  </a:extLst>
                </a:gridCol>
                <a:gridCol w="3047137">
                  <a:extLst>
                    <a:ext uri="{9D8B030D-6E8A-4147-A177-3AD203B41FA5}">
                      <a16:colId xmlns:a16="http://schemas.microsoft.com/office/drawing/2014/main" val="1635473625"/>
                    </a:ext>
                  </a:extLst>
                </a:gridCol>
                <a:gridCol w="1255059">
                  <a:extLst>
                    <a:ext uri="{9D8B030D-6E8A-4147-A177-3AD203B41FA5}">
                      <a16:colId xmlns:a16="http://schemas.microsoft.com/office/drawing/2014/main" val="1782000882"/>
                    </a:ext>
                  </a:extLst>
                </a:gridCol>
                <a:gridCol w="1045882">
                  <a:extLst>
                    <a:ext uri="{9D8B030D-6E8A-4147-A177-3AD203B41FA5}">
                      <a16:colId xmlns:a16="http://schemas.microsoft.com/office/drawing/2014/main" val="17035759"/>
                    </a:ext>
                  </a:extLst>
                </a:gridCol>
                <a:gridCol w="1113118">
                  <a:extLst>
                    <a:ext uri="{9D8B030D-6E8A-4147-A177-3AD203B41FA5}">
                      <a16:colId xmlns:a16="http://schemas.microsoft.com/office/drawing/2014/main" val="1649641604"/>
                    </a:ext>
                  </a:extLst>
                </a:gridCol>
                <a:gridCol w="1509059">
                  <a:extLst>
                    <a:ext uri="{9D8B030D-6E8A-4147-A177-3AD203B41FA5}">
                      <a16:colId xmlns:a16="http://schemas.microsoft.com/office/drawing/2014/main" val="732982251"/>
                    </a:ext>
                  </a:extLst>
                </a:gridCol>
                <a:gridCol w="1278882">
                  <a:extLst>
                    <a:ext uri="{9D8B030D-6E8A-4147-A177-3AD203B41FA5}">
                      <a16:colId xmlns:a16="http://schemas.microsoft.com/office/drawing/2014/main" val="796713493"/>
                    </a:ext>
                  </a:extLst>
                </a:gridCol>
                <a:gridCol w="1402938">
                  <a:extLst>
                    <a:ext uri="{9D8B030D-6E8A-4147-A177-3AD203B41FA5}">
                      <a16:colId xmlns:a16="http://schemas.microsoft.com/office/drawing/2014/main" val="1878398000"/>
                    </a:ext>
                  </a:extLst>
                </a:gridCol>
              </a:tblGrid>
              <a:tr h="621084">
                <a:tc>
                  <a:txBody>
                    <a:bodyPr/>
                    <a:lstStyle/>
                    <a:p>
                      <a:r>
                        <a:rPr lang="en-US"/>
                        <a:t>CAT</a:t>
                      </a:r>
                    </a:p>
                  </a:txBody>
                  <a:tcPr/>
                </a:tc>
                <a:tc>
                  <a:txBody>
                    <a:bodyPr/>
                    <a:lstStyle/>
                    <a:p>
                      <a:r>
                        <a:rPr lang="en-US" dirty="0"/>
                        <a:t>Grant Name </a:t>
                      </a:r>
                    </a:p>
                  </a:txBody>
                  <a:tcPr/>
                </a:tc>
                <a:tc>
                  <a:txBody>
                    <a:bodyPr/>
                    <a:lstStyle/>
                    <a:p>
                      <a:r>
                        <a:rPr lang="en-US"/>
                        <a:t>Award Amount</a:t>
                      </a:r>
                    </a:p>
                  </a:txBody>
                  <a:tcPr/>
                </a:tc>
                <a:tc>
                  <a:txBody>
                    <a:bodyPr/>
                    <a:lstStyle/>
                    <a:p>
                      <a:r>
                        <a:rPr lang="en-US"/>
                        <a:t>Start Date</a:t>
                      </a:r>
                    </a:p>
                  </a:txBody>
                  <a:tcPr/>
                </a:tc>
                <a:tc>
                  <a:txBody>
                    <a:bodyPr/>
                    <a:lstStyle/>
                    <a:p>
                      <a:r>
                        <a:rPr lang="en-US" dirty="0"/>
                        <a:t>End Date </a:t>
                      </a:r>
                    </a:p>
                  </a:txBody>
                  <a:tcPr/>
                </a:tc>
                <a:tc>
                  <a:txBody>
                    <a:bodyPr/>
                    <a:lstStyle/>
                    <a:p>
                      <a:r>
                        <a:rPr lang="en-US" dirty="0"/>
                        <a:t>Funding Type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Grantor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Subawards/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Work Orders</a:t>
                      </a:r>
                    </a:p>
                  </a:txBody>
                  <a:tcPr/>
                </a:tc>
                <a:extLst>
                  <a:ext uri="{0D108BD9-81ED-4DB2-BD59-A6C34878D82A}">
                    <a16:rowId xmlns:a16="http://schemas.microsoft.com/office/drawing/2014/main" val="2968250247"/>
                  </a:ext>
                </a:extLst>
              </a:tr>
              <a:tr h="1153442">
                <a:tc>
                  <a:txBody>
                    <a:bodyPr/>
                    <a:lstStyle/>
                    <a:p>
                      <a:r>
                        <a:rPr lang="en-US"/>
                        <a:t>17</a:t>
                      </a:r>
                    </a:p>
                  </a:txBody>
                  <a:tcPr/>
                </a:tc>
                <a:tc>
                  <a:txBody>
                    <a:bodyPr/>
                    <a:lstStyle/>
                    <a:p>
                      <a:r>
                        <a:rPr lang="en-US" dirty="0"/>
                        <a:t>Law Enforcement &amp; BH Partnership for Early Diversion: Assertive Community Treatment</a:t>
                      </a:r>
                    </a:p>
                  </a:txBody>
                  <a:tcPr/>
                </a:tc>
                <a:tc>
                  <a:txBody>
                    <a:bodyPr/>
                    <a:lstStyle/>
                    <a:p>
                      <a:r>
                        <a:rPr lang="en-US" dirty="0"/>
                        <a:t>$1,265,365</a:t>
                      </a:r>
                    </a:p>
                  </a:txBody>
                  <a:tcPr/>
                </a:tc>
                <a:tc>
                  <a:txBody>
                    <a:bodyPr/>
                    <a:lstStyle/>
                    <a:p>
                      <a:r>
                        <a:rPr lang="en-US"/>
                        <a:t>4/30/22</a:t>
                      </a:r>
                    </a:p>
                  </a:txBody>
                  <a:tcPr/>
                </a:tc>
                <a:tc>
                  <a:txBody>
                    <a:bodyPr/>
                    <a:lstStyle/>
                    <a:p>
                      <a:r>
                        <a:rPr lang="en-US"/>
                        <a:t>4/29/23</a:t>
                      </a:r>
                    </a:p>
                  </a:txBody>
                  <a:tcPr/>
                </a:tc>
                <a:tc>
                  <a:txBody>
                    <a:bodyPr/>
                    <a:lstStyle/>
                    <a:p>
                      <a:r>
                        <a:rPr lang="en-US" dirty="0"/>
                        <a:t>Non-Competing Continuation</a:t>
                      </a:r>
                    </a:p>
                  </a:txBody>
                  <a:tcPr/>
                </a:tc>
                <a:tc>
                  <a:txBody>
                    <a:bodyPr/>
                    <a:lstStyle/>
                    <a:p>
                      <a:r>
                        <a:rPr lang="en-US"/>
                        <a:t>SAMHSA</a:t>
                      </a:r>
                    </a:p>
                  </a:txBody>
                  <a:tcPr/>
                </a:tc>
                <a:tc>
                  <a:txBody>
                    <a:bodyPr/>
                    <a:lstStyle/>
                    <a:p>
                      <a:r>
                        <a:rPr lang="en-US"/>
                        <a:t>2</a:t>
                      </a:r>
                    </a:p>
                  </a:txBody>
                  <a:tcPr/>
                </a:tc>
                <a:extLst>
                  <a:ext uri="{0D108BD9-81ED-4DB2-BD59-A6C34878D82A}">
                    <a16:rowId xmlns:a16="http://schemas.microsoft.com/office/drawing/2014/main" val="1810620810"/>
                  </a:ext>
                </a:extLst>
              </a:tr>
              <a:tr h="887263">
                <a:tc>
                  <a:txBody>
                    <a:bodyPr/>
                    <a:lstStyle/>
                    <a:p>
                      <a:r>
                        <a:rPr lang="en-US"/>
                        <a:t>24</a:t>
                      </a:r>
                    </a:p>
                  </a:txBody>
                  <a:tcPr/>
                </a:tc>
                <a:tc>
                  <a:txBody>
                    <a:bodyPr/>
                    <a:lstStyle/>
                    <a:p>
                      <a:r>
                        <a:rPr lang="en-US" sz="1800" b="0" i="0" kern="1200" dirty="0">
                          <a:solidFill>
                            <a:schemeClr val="dk1"/>
                          </a:solidFill>
                          <a:effectLst/>
                          <a:latin typeface="+mn-lt"/>
                          <a:ea typeface="+mn-ea"/>
                          <a:cs typeface="+mn-cs"/>
                        </a:rPr>
                        <a:t>The Nevada Clinical High Risk for Psychosis (CHR-P) Program for Youth</a:t>
                      </a:r>
                      <a:endParaRPr lang="en-US" dirty="0"/>
                    </a:p>
                  </a:txBody>
                  <a:tcPr/>
                </a:tc>
                <a:tc>
                  <a:txBody>
                    <a:bodyPr/>
                    <a:lstStyle/>
                    <a:p>
                      <a:r>
                        <a:rPr lang="en-US" dirty="0"/>
                        <a:t>$555,831</a:t>
                      </a:r>
                    </a:p>
                  </a:txBody>
                  <a:tcPr/>
                </a:tc>
                <a:tc>
                  <a:txBody>
                    <a:bodyPr/>
                    <a:lstStyle/>
                    <a:p>
                      <a:r>
                        <a:rPr lang="en-US" dirty="0"/>
                        <a:t>9/30/22</a:t>
                      </a:r>
                    </a:p>
                  </a:txBody>
                  <a:tcPr/>
                </a:tc>
                <a:tc>
                  <a:txBody>
                    <a:bodyPr/>
                    <a:lstStyle/>
                    <a:p>
                      <a:r>
                        <a:rPr lang="en-US"/>
                        <a:t>9/29/23</a:t>
                      </a:r>
                    </a:p>
                  </a:txBody>
                  <a:tcPr/>
                </a:tc>
                <a:tc>
                  <a:txBody>
                    <a:bodyPr/>
                    <a:lstStyle/>
                    <a:p>
                      <a:r>
                        <a:rPr lang="en-US"/>
                        <a:t>New Competing</a:t>
                      </a:r>
                    </a:p>
                  </a:txBody>
                  <a:tcPr/>
                </a:tc>
                <a:tc>
                  <a:txBody>
                    <a:bodyPr/>
                    <a:lstStyle/>
                    <a:p>
                      <a:r>
                        <a:rPr lang="en-US"/>
                        <a:t>SAMHSA</a:t>
                      </a:r>
                    </a:p>
                  </a:txBody>
                  <a:tcPr/>
                </a:tc>
                <a:tc>
                  <a:txBody>
                    <a:bodyPr/>
                    <a:lstStyle/>
                    <a:p>
                      <a:r>
                        <a:rPr lang="en-US"/>
                        <a:t>1</a:t>
                      </a:r>
                    </a:p>
                  </a:txBody>
                  <a:tcPr/>
                </a:tc>
                <a:extLst>
                  <a:ext uri="{0D108BD9-81ED-4DB2-BD59-A6C34878D82A}">
                    <a16:rowId xmlns:a16="http://schemas.microsoft.com/office/drawing/2014/main" val="4266488158"/>
                  </a:ext>
                </a:extLst>
              </a:tr>
              <a:tr h="887263">
                <a:tc>
                  <a:txBody>
                    <a:bodyPr/>
                    <a:lstStyle/>
                    <a:p>
                      <a:r>
                        <a:rPr lang="en-US"/>
                        <a:t>36</a:t>
                      </a:r>
                    </a:p>
                  </a:txBody>
                  <a:tcPr/>
                </a:tc>
                <a:tc>
                  <a:txBody>
                    <a:bodyPr/>
                    <a:lstStyle/>
                    <a:p>
                      <a:r>
                        <a:rPr lang="en-US"/>
                        <a:t>Projects for Assistance in Transition from Homelessness (PATH)</a:t>
                      </a:r>
                    </a:p>
                  </a:txBody>
                  <a:tcPr/>
                </a:tc>
                <a:tc>
                  <a:txBody>
                    <a:bodyPr/>
                    <a:lstStyle/>
                    <a:p>
                      <a:r>
                        <a:rPr lang="en-US" dirty="0"/>
                        <a:t>$821,568</a:t>
                      </a:r>
                    </a:p>
                  </a:txBody>
                  <a:tcPr/>
                </a:tc>
                <a:tc>
                  <a:txBody>
                    <a:bodyPr/>
                    <a:lstStyle/>
                    <a:p>
                      <a:r>
                        <a:rPr lang="en-US"/>
                        <a:t>9/30/22</a:t>
                      </a:r>
                    </a:p>
                  </a:txBody>
                  <a:tcPr/>
                </a:tc>
                <a:tc>
                  <a:txBody>
                    <a:bodyPr/>
                    <a:lstStyle/>
                    <a:p>
                      <a:r>
                        <a:rPr lang="en-US"/>
                        <a:t>9/29/23</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dirty="0"/>
                        <a:t>New Competing</a:t>
                      </a:r>
                    </a:p>
                    <a:p>
                      <a:endParaRPr lang="en-US" dirty="0"/>
                    </a:p>
                  </a:txBody>
                  <a:tcPr/>
                </a:tc>
                <a:tc>
                  <a:txBody>
                    <a:bodyPr/>
                    <a:lstStyle/>
                    <a:p>
                      <a:r>
                        <a:rPr lang="en-US"/>
                        <a:t>SAMHSA</a:t>
                      </a:r>
                    </a:p>
                  </a:txBody>
                  <a:tcPr/>
                </a:tc>
                <a:tc>
                  <a:txBody>
                    <a:bodyPr/>
                    <a:lstStyle/>
                    <a:p>
                      <a:r>
                        <a:rPr lang="en-US"/>
                        <a:t>4</a:t>
                      </a:r>
                    </a:p>
                  </a:txBody>
                  <a:tcPr/>
                </a:tc>
                <a:extLst>
                  <a:ext uri="{0D108BD9-81ED-4DB2-BD59-A6C34878D82A}">
                    <a16:rowId xmlns:a16="http://schemas.microsoft.com/office/drawing/2014/main" val="1943638692"/>
                  </a:ext>
                </a:extLst>
              </a:tr>
              <a:tr h="887263">
                <a:tc>
                  <a:txBody>
                    <a:bodyPr/>
                    <a:lstStyle/>
                    <a:p>
                      <a:r>
                        <a:rPr lang="en-US" dirty="0"/>
                        <a:t>63</a:t>
                      </a:r>
                    </a:p>
                  </a:txBody>
                  <a:tcPr/>
                </a:tc>
                <a:tc>
                  <a:txBody>
                    <a:bodyPr/>
                    <a:lstStyle/>
                    <a:p>
                      <a:r>
                        <a:rPr lang="en-US" dirty="0"/>
                        <a:t>Governor’s </a:t>
                      </a:r>
                      <a:r>
                        <a:rPr lang="en-US" sz="1800" b="0" i="0" kern="1200" dirty="0">
                          <a:solidFill>
                            <a:schemeClr val="dk1"/>
                          </a:solidFill>
                          <a:effectLst/>
                          <a:latin typeface="+mn-lt"/>
                          <a:ea typeface="+mn-ea"/>
                          <a:cs typeface="+mn-cs"/>
                        </a:rPr>
                        <a:t>American Rescue Plan Act (</a:t>
                      </a:r>
                      <a:r>
                        <a:rPr lang="en-US" dirty="0"/>
                        <a:t>ARPA): Assertive</a:t>
                      </a:r>
                      <a:r>
                        <a:rPr lang="en-US" baseline="0" dirty="0"/>
                        <a:t> Community Treatment</a:t>
                      </a:r>
                      <a:endParaRPr lang="en-US" dirty="0"/>
                    </a:p>
                  </a:txBody>
                  <a:tcPr/>
                </a:tc>
                <a:tc>
                  <a:txBody>
                    <a:bodyPr/>
                    <a:lstStyle/>
                    <a:p>
                      <a:r>
                        <a:rPr lang="en-US" dirty="0"/>
                        <a:t>$1,956,011</a:t>
                      </a:r>
                    </a:p>
                  </a:txBody>
                  <a:tcPr/>
                </a:tc>
                <a:tc>
                  <a:txBody>
                    <a:bodyPr/>
                    <a:lstStyle/>
                    <a:p>
                      <a:r>
                        <a:rPr lang="en-US" dirty="0"/>
                        <a:t>3/3/21</a:t>
                      </a:r>
                    </a:p>
                  </a:txBody>
                  <a:tcPr/>
                </a:tc>
                <a:tc>
                  <a:txBody>
                    <a:bodyPr/>
                    <a:lstStyle/>
                    <a:p>
                      <a:r>
                        <a:rPr lang="en-US" dirty="0"/>
                        <a:t>12/31/24</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dirty="0"/>
                        <a:t>Supplemental </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SAMHSA</a:t>
                      </a:r>
                    </a:p>
                    <a:p>
                      <a:endParaRPr lang="en-US" dirty="0"/>
                    </a:p>
                  </a:txBody>
                  <a:tcPr/>
                </a:tc>
                <a:tc>
                  <a:txBody>
                    <a:bodyPr/>
                    <a:lstStyle/>
                    <a:p>
                      <a:r>
                        <a:rPr lang="en-US" dirty="0"/>
                        <a:t>2</a:t>
                      </a:r>
                    </a:p>
                  </a:txBody>
                  <a:tcPr/>
                </a:tc>
                <a:extLst>
                  <a:ext uri="{0D108BD9-81ED-4DB2-BD59-A6C34878D82A}">
                    <a16:rowId xmlns:a16="http://schemas.microsoft.com/office/drawing/2014/main" val="2108725942"/>
                  </a:ext>
                </a:extLst>
              </a:tr>
              <a:tr h="700701">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sng" dirty="0"/>
                        <a:t>NOTE</a:t>
                      </a:r>
                      <a:r>
                        <a:rPr lang="en-US" dirty="0"/>
                        <a:t>:</a:t>
                      </a:r>
                      <a:r>
                        <a:rPr lang="en-US" baseline="0" dirty="0"/>
                        <a:t>  </a:t>
                      </a:r>
                      <a:r>
                        <a:rPr lang="en-US" dirty="0"/>
                        <a:t>Award amounts</a:t>
                      </a:r>
                      <a:r>
                        <a:rPr lang="en-US" baseline="0" dirty="0"/>
                        <a:t> reflect the Total Amount of the Federal Award including Approved Cost Sharing or Matching during the Project Period.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5"/>
                  </a:ext>
                </a:extLst>
              </a:tr>
            </a:tbl>
          </a:graphicData>
        </a:graphic>
      </p:graphicFrame>
      <p:sp>
        <p:nvSpPr>
          <p:cNvPr id="4" name="Slide Number Placeholder 3">
            <a:extLst>
              <a:ext uri="{FF2B5EF4-FFF2-40B4-BE49-F238E27FC236}">
                <a16:creationId xmlns:a16="http://schemas.microsoft.com/office/drawing/2014/main" id="{E387287A-9513-7662-A14B-E64161EA2D7D}"/>
              </a:ext>
            </a:extLst>
          </p:cNvPr>
          <p:cNvSpPr>
            <a:spLocks noGrp="1"/>
          </p:cNvSpPr>
          <p:nvPr>
            <p:ph type="sldNum" sz="quarter" idx="12"/>
          </p:nvPr>
        </p:nvSpPr>
        <p:spPr/>
        <p:txBody>
          <a:bodyPr/>
          <a:lstStyle/>
          <a:p>
            <a:fld id="{A0EC8638-D38E-4C5B-8C11-DA859CF37C29}" type="slidenum">
              <a:rPr lang="en-US" smtClean="0"/>
              <a:t>8</a:t>
            </a:fld>
            <a:endParaRPr lang="en-US"/>
          </a:p>
        </p:txBody>
      </p:sp>
    </p:spTree>
    <p:extLst>
      <p:ext uri="{BB962C8B-B14F-4D97-AF65-F5344CB8AC3E}">
        <p14:creationId xmlns:p14="http://schemas.microsoft.com/office/powerpoint/2010/main" val="190794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3706F-9C64-22FE-F232-B5CBF2AB1CF8}"/>
              </a:ext>
            </a:extLst>
          </p:cNvPr>
          <p:cNvSpPr>
            <a:spLocks noGrp="1"/>
          </p:cNvSpPr>
          <p:nvPr>
            <p:ph type="title"/>
          </p:nvPr>
        </p:nvSpPr>
        <p:spPr/>
        <p:txBody>
          <a:bodyPr/>
          <a:lstStyle/>
          <a:p>
            <a:r>
              <a:rPr lang="en-US" dirty="0"/>
              <a:t>Overview of MHBG Funding</a:t>
            </a:r>
          </a:p>
        </p:txBody>
      </p:sp>
      <p:graphicFrame>
        <p:nvGraphicFramePr>
          <p:cNvPr id="7" name="Content Placeholder 6">
            <a:extLst>
              <a:ext uri="{FF2B5EF4-FFF2-40B4-BE49-F238E27FC236}">
                <a16:creationId xmlns:a16="http://schemas.microsoft.com/office/drawing/2014/main" id="{813959FC-CC4A-5389-7620-89A8AC6BCC5A}"/>
              </a:ext>
            </a:extLst>
          </p:cNvPr>
          <p:cNvGraphicFramePr>
            <a:graphicFrameLocks noGrp="1"/>
          </p:cNvGraphicFramePr>
          <p:nvPr>
            <p:ph idx="1"/>
            <p:extLst>
              <p:ext uri="{D42A27DB-BD31-4B8C-83A1-F6EECF244321}">
                <p14:modId xmlns:p14="http://schemas.microsoft.com/office/powerpoint/2010/main" val="3374425983"/>
              </p:ext>
            </p:extLst>
          </p:nvPr>
        </p:nvGraphicFramePr>
        <p:xfrm>
          <a:off x="521110" y="1681316"/>
          <a:ext cx="11372436" cy="4970001"/>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3B779A3B-5CF4-9895-4B15-AD4001458C4B}"/>
              </a:ext>
            </a:extLst>
          </p:cNvPr>
          <p:cNvSpPr>
            <a:spLocks noGrp="1"/>
          </p:cNvSpPr>
          <p:nvPr>
            <p:ph type="sldNum" sz="quarter" idx="12"/>
          </p:nvPr>
        </p:nvSpPr>
        <p:spPr/>
        <p:txBody>
          <a:bodyPr/>
          <a:lstStyle/>
          <a:p>
            <a:fld id="{A0EC8638-D38E-4C5B-8C11-DA859CF37C29}" type="slidenum">
              <a:rPr lang="en-US" smtClean="0"/>
              <a:t>9</a:t>
            </a:fld>
            <a:endParaRPr lang="en-US"/>
          </a:p>
        </p:txBody>
      </p:sp>
    </p:spTree>
    <p:extLst>
      <p:ext uri="{BB962C8B-B14F-4D97-AF65-F5344CB8AC3E}">
        <p14:creationId xmlns:p14="http://schemas.microsoft.com/office/powerpoint/2010/main" val="3772322683"/>
      </p:ext>
    </p:extLst>
  </p:cSld>
  <p:clrMapOvr>
    <a:masterClrMapping/>
  </p:clrMapOvr>
</p:sld>
</file>

<file path=ppt/theme/theme1.xml><?xml version="1.0" encoding="utf-8"?>
<a:theme xmlns:a="http://schemas.openxmlformats.org/drawingml/2006/main" name="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l">
          <a:defRPr dirty="0" smtClean="0"/>
        </a:defPPr>
      </a:lstStyle>
    </a:txDef>
  </a:objectDefaults>
  <a:extraClrSchemeLst/>
  <a:extLst>
    <a:ext uri="{05A4C25C-085E-4340-85A3-A5531E510DB2}">
      <thm15:themeFamily xmlns:thm15="http://schemas.microsoft.com/office/thememl/2012/main" name="DHHS_PPTX_Template_2023" id="{EAB0D83F-CE03-4370-9763-FCE75C77038E}" vid="{28CFF413-DECB-43C3-8F13-D1BA86DA6A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EFB4887D849248A8A623155920E5E7" ma:contentTypeVersion="14" ma:contentTypeDescription="Create a new document." ma:contentTypeScope="" ma:versionID="a851e3412ebfddbb8e7c95011710d9d8">
  <xsd:schema xmlns:xsd="http://www.w3.org/2001/XMLSchema" xmlns:xs="http://www.w3.org/2001/XMLSchema" xmlns:p="http://schemas.microsoft.com/office/2006/metadata/properties" xmlns:ns2="74666c5e-f7cc-4599-b255-32c3cfeac57e" xmlns:ns3="111a3afe-554a-4fad-88e5-e0dcc368c1f4" targetNamespace="http://schemas.microsoft.com/office/2006/metadata/properties" ma:root="true" ma:fieldsID="34c87eb6c90eeb2f8e980dfec9651661" ns2:_="" ns3:_="">
    <xsd:import namespace="74666c5e-f7cc-4599-b255-32c3cfeac57e"/>
    <xsd:import namespace="111a3afe-554a-4fad-88e5-e0dcc368c1f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666c5e-f7cc-4599-b255-32c3cfeac5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a13bb73f-e2d2-482b-8e61-3bf6a9fa62f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11a3afe-554a-4fad-88e5-e0dcc368c1f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d4d73ba5-ac26-4ee4-9d93-deb18c382b2f}" ma:internalName="TaxCatchAll" ma:showField="CatchAllData" ma:web="111a3afe-554a-4fad-88e5-e0dcc368c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11a3afe-554a-4fad-88e5-e0dcc368c1f4" xsi:nil="true"/>
    <lcf76f155ced4ddcb4097134ff3c332f xmlns="74666c5e-f7cc-4599-b255-32c3cfeac57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CE3314-F1EF-4DA2-B854-9710FA2E7D10}">
  <ds:schemaRefs>
    <ds:schemaRef ds:uri="111a3afe-554a-4fad-88e5-e0dcc368c1f4"/>
    <ds:schemaRef ds:uri="74666c5e-f7cc-4599-b255-32c3cfeac5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A7AD7A1-F8E6-4FC2-B08F-E9CA72B97625}">
  <ds:schemaRefs>
    <ds:schemaRef ds:uri="111a3afe-554a-4fad-88e5-e0dcc368c1f4"/>
    <ds:schemaRef ds:uri="74666c5e-f7cc-4599-b255-32c3cfeac57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84644B9-036C-4860-B113-09493F9B50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DHHS_SlideMaster_Standard_102419</Template>
  <TotalTime>175</TotalTime>
  <Words>2576</Words>
  <Application>Microsoft Office PowerPoint</Application>
  <PresentationFormat>Widescreen</PresentationFormat>
  <Paragraphs>644</Paragraphs>
  <Slides>25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DHHS_Master</vt:lpstr>
      <vt:lpstr>Bureau of Behavioral Health Wellness and Prevention  Behavioral Health System Planning (BHSP) Funding Overview </vt:lpstr>
      <vt:lpstr>Agenda</vt:lpstr>
      <vt:lpstr>Bureau Structure</vt:lpstr>
      <vt:lpstr>Introduction</vt:lpstr>
      <vt:lpstr>Overview:    Behavioral Health Services Funding</vt:lpstr>
      <vt:lpstr>Community Mental Health Services Block Grant (MHBG) Mandatory Set-Aside Requirements  </vt:lpstr>
      <vt:lpstr>Community Mental Health Services Block Grant (MHBG) and Supplemental Funding by Category, FFY 2023</vt:lpstr>
      <vt:lpstr>Additional Behavioral Health Services Funding by Category, FFY 2023</vt:lpstr>
      <vt:lpstr>Overview of MHBG Funding</vt:lpstr>
      <vt:lpstr>CAT 15 - Mental Health Services Block Grant (MHBG)</vt:lpstr>
      <vt:lpstr>CAT 15 - Mental Health Block Grant (MHBG)</vt:lpstr>
      <vt:lpstr>CAT 15 - Mental Health Services Block Grant (MHBG) Bipartisan Safer Communities Act (BSCA) </vt:lpstr>
      <vt:lpstr>CAT 14 – Mental Health Services Block Grant (MHBG) COVID Supplemental </vt:lpstr>
      <vt:lpstr>CAT 18 – Mental Health Services Block Grant (MHBG)  COVID Mitigation</vt:lpstr>
      <vt:lpstr>CAT 45 – Mental Health Services Block Grant (MHBG)  American Rescue Plan Act (ARPA)</vt:lpstr>
      <vt:lpstr>CAT 17 - Law Enforcement and Behavioral Health Partnership for Early Diversion</vt:lpstr>
      <vt:lpstr>CAT 24 - Clinical High Risk for Psychosis (CHR-P)</vt:lpstr>
      <vt:lpstr>CAT 63 - Governor’s ARPA Assertive Community Treatment (ACT)</vt:lpstr>
      <vt:lpstr>CAT 36 - Projects for Assistance in Transition from Homelessness (PATH)</vt:lpstr>
      <vt:lpstr>Crisis Response System</vt:lpstr>
      <vt:lpstr>Office of Suicide Prevention (OSP)</vt:lpstr>
      <vt:lpstr>  Problem Gambling: Treatment and Prevention </vt:lpstr>
      <vt:lpstr>Farm and Ranch Stress Assistance Network Competitive Grants Program</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Bureau of Behavioral Health Wellness and Prevention  Mental Health Block Grant Funding  </dc:title>
  <dc:creator>Makinna Belvoir</dc:creator>
  <cp:lastModifiedBy>J'Amie Webster-Frederick</cp:lastModifiedBy>
  <cp:revision>22</cp:revision>
  <cp:lastPrinted>2023-04-12T03:55:10Z</cp:lastPrinted>
  <dcterms:created xsi:type="dcterms:W3CDTF">2023-03-21T16:44:31Z</dcterms:created>
  <dcterms:modified xsi:type="dcterms:W3CDTF">2023-04-12T05:39:46Z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0x010100C7EFB4887D849248A8A623155920E5E7</vt:lpwstr>
  </property>
</Properties>
</file>